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ink/ink1.xml" ContentType="application/inkml+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81" r:id="rId1"/>
  </p:sldMasterIdLst>
  <p:notesMasterIdLst>
    <p:notesMasterId r:id="rId29"/>
  </p:notesMasterIdLst>
  <p:handoutMasterIdLst>
    <p:handoutMasterId r:id="rId30"/>
  </p:handoutMasterIdLst>
  <p:sldIdLst>
    <p:sldId id="256" r:id="rId2"/>
    <p:sldId id="294" r:id="rId3"/>
    <p:sldId id="257" r:id="rId4"/>
    <p:sldId id="260" r:id="rId5"/>
    <p:sldId id="289" r:id="rId6"/>
    <p:sldId id="268" r:id="rId7"/>
    <p:sldId id="273" r:id="rId8"/>
    <p:sldId id="290" r:id="rId9"/>
    <p:sldId id="271" r:id="rId10"/>
    <p:sldId id="270" r:id="rId11"/>
    <p:sldId id="259" r:id="rId12"/>
    <p:sldId id="258" r:id="rId13"/>
    <p:sldId id="277" r:id="rId14"/>
    <p:sldId id="285" r:id="rId15"/>
    <p:sldId id="287" r:id="rId16"/>
    <p:sldId id="274" r:id="rId17"/>
    <p:sldId id="293" r:id="rId18"/>
    <p:sldId id="279" r:id="rId19"/>
    <p:sldId id="281" r:id="rId20"/>
    <p:sldId id="266" r:id="rId21"/>
    <p:sldId id="261" r:id="rId22"/>
    <p:sldId id="262" r:id="rId23"/>
    <p:sldId id="291" r:id="rId24"/>
    <p:sldId id="263" r:id="rId25"/>
    <p:sldId id="264" r:id="rId26"/>
    <p:sldId id="265" r:id="rId27"/>
    <p:sldId id="292" r:id="rId28"/>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S PGothic"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S PGothic"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S PGothic"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S PGothic"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S PGothic" panose="020B0600070205080204" pitchFamily="34" charset="-128"/>
        <a:cs typeface="+mn-cs"/>
      </a:defRPr>
    </a:lvl5pPr>
    <a:lvl6pPr marL="2286000" algn="l" defTabSz="914400" rtl="0" eaLnBrk="1" latinLnBrk="0" hangingPunct="1">
      <a:defRPr sz="2400" kern="1200">
        <a:solidFill>
          <a:schemeClr val="tx1"/>
        </a:solidFill>
        <a:latin typeface="Times New Roman" panose="02020603050405020304" pitchFamily="18" charset="0"/>
        <a:ea typeface="MS PGothic" panose="020B0600070205080204" pitchFamily="34" charset="-128"/>
        <a:cs typeface="+mn-cs"/>
      </a:defRPr>
    </a:lvl6pPr>
    <a:lvl7pPr marL="2743200" algn="l" defTabSz="914400" rtl="0" eaLnBrk="1" latinLnBrk="0" hangingPunct="1">
      <a:defRPr sz="2400" kern="1200">
        <a:solidFill>
          <a:schemeClr val="tx1"/>
        </a:solidFill>
        <a:latin typeface="Times New Roman" panose="02020603050405020304" pitchFamily="18" charset="0"/>
        <a:ea typeface="MS PGothic" panose="020B0600070205080204" pitchFamily="34" charset="-128"/>
        <a:cs typeface="+mn-cs"/>
      </a:defRPr>
    </a:lvl7pPr>
    <a:lvl8pPr marL="3200400" algn="l" defTabSz="914400" rtl="0" eaLnBrk="1" latinLnBrk="0" hangingPunct="1">
      <a:defRPr sz="2400" kern="1200">
        <a:solidFill>
          <a:schemeClr val="tx1"/>
        </a:solidFill>
        <a:latin typeface="Times New Roman" panose="02020603050405020304" pitchFamily="18" charset="0"/>
        <a:ea typeface="MS PGothic" panose="020B0600070205080204" pitchFamily="34" charset="-128"/>
        <a:cs typeface="+mn-cs"/>
      </a:defRPr>
    </a:lvl8pPr>
    <a:lvl9pPr marL="3657600" algn="l" defTabSz="914400" rtl="0" eaLnBrk="1" latinLnBrk="0" hangingPunct="1">
      <a:defRPr sz="2400" kern="1200">
        <a:solidFill>
          <a:schemeClr val="tx1"/>
        </a:solidFill>
        <a:latin typeface="Times New Roman" panose="02020603050405020304" pitchFamily="18"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48"/>
  </p:normalViewPr>
  <p:slideViewPr>
    <p:cSldViewPr>
      <p:cViewPr varScale="1">
        <p:scale>
          <a:sx n="117" d="100"/>
          <a:sy n="117" d="100"/>
        </p:scale>
        <p:origin x="280" y="16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0" d="100"/>
          <a:sy n="80" d="100"/>
        </p:scale>
        <p:origin x="-1856" y="-12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E212B6DE-1830-BED3-40FF-5C4CCC009D18}"/>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ea typeface="+mn-ea"/>
                <a:cs typeface="+mn-cs"/>
              </a:defRPr>
            </a:lvl1pPr>
          </a:lstStyle>
          <a:p>
            <a:pPr>
              <a:defRPr/>
            </a:pPr>
            <a:endParaRPr lang="en-US"/>
          </a:p>
        </p:txBody>
      </p:sp>
      <p:sp>
        <p:nvSpPr>
          <p:cNvPr id="28675" name="Rectangle 3">
            <a:extLst>
              <a:ext uri="{FF2B5EF4-FFF2-40B4-BE49-F238E27FC236}">
                <a16:creationId xmlns:a16="http://schemas.microsoft.com/office/drawing/2014/main" id="{5465EBFB-6755-0AD7-87DA-B4C8B24295A7}"/>
              </a:ext>
            </a:extLst>
          </p:cNvPr>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ea typeface="+mn-ea"/>
                <a:cs typeface="+mn-cs"/>
              </a:defRPr>
            </a:lvl1pPr>
          </a:lstStyle>
          <a:p>
            <a:pPr>
              <a:defRPr/>
            </a:pPr>
            <a:endParaRPr lang="en-US"/>
          </a:p>
        </p:txBody>
      </p:sp>
      <p:sp>
        <p:nvSpPr>
          <p:cNvPr id="28676" name="Rectangle 4">
            <a:extLst>
              <a:ext uri="{FF2B5EF4-FFF2-40B4-BE49-F238E27FC236}">
                <a16:creationId xmlns:a16="http://schemas.microsoft.com/office/drawing/2014/main" id="{D797C4B7-490C-5FFC-A586-D880AB44CB06}"/>
              </a:ext>
            </a:extLst>
          </p:cNvPr>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ea typeface="+mn-ea"/>
                <a:cs typeface="+mn-cs"/>
              </a:defRPr>
            </a:lvl1pPr>
          </a:lstStyle>
          <a:p>
            <a:pPr>
              <a:defRPr/>
            </a:pPr>
            <a:endParaRPr lang="en-US"/>
          </a:p>
        </p:txBody>
      </p:sp>
      <p:sp>
        <p:nvSpPr>
          <p:cNvPr id="28677" name="Rectangle 5">
            <a:extLst>
              <a:ext uri="{FF2B5EF4-FFF2-40B4-BE49-F238E27FC236}">
                <a16:creationId xmlns:a16="http://schemas.microsoft.com/office/drawing/2014/main" id="{CE574779-2231-68D3-1276-86D9B77A4D95}"/>
              </a:ext>
            </a:extLst>
          </p:cNvPr>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527B24CA-5CF9-7245-B475-FE4E996FC16C}" type="slidenum">
              <a:rPr lang="en-US" altLang="tr-TR"/>
              <a:pPr/>
              <a:t>‹#›</a:t>
            </a:fld>
            <a:endParaRPr lang="en-US" altLang="tr-T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0-01T10:48:25.569"/>
    </inkml:context>
    <inkml:brush xml:id="br0">
      <inkml:brushProperty name="width" value="0.035" units="cm"/>
      <inkml:brushProperty name="height" value="0.035" units="cm"/>
      <inkml:brushProperty name="color" value="#E71224"/>
    </inkml:brush>
  </inkml:definitions>
  <inkml:trace contextRef="#ctx0" brushRef="#br0">0 446 24575,'3'-4'0,"45"5"0,9 7 0,12 5 0,1 1 0,7 3 0,6 1-2458,-3-2 0,5 2 1,3 0-1,-1 1 2396,1 0 0,1 0 0,1 0 0,0-1 62,4-1 0,1-1 0,1-1 0,-1-1 211,0-1 1,0-2-1,0-1 1,-1 0-212,-4-1 0,-2-1 0,0-1 0,1 0 0,3 1 0,0-1 0,0-1 0,-2 0 247,-8-1 0,0 0 0,-2-1 0,-1 0-247,18 0 0,-2 0 0,-1-2 0,-8-2 0,-2-3 0,0-2-143,-3-3 0,0-2 1,-2-3 142,-3-3 0,0-2 0,-1-2 0,0-3 0,-1-2 0,1-1 0,-1 0 0,0-1 0,-1 0 0,-3 0 0,0-1 0,-2 0 0,-2 1 0,-2 1 0,-1 0 2380,21-11 1,-5 1-2381,-14 4 0,-5 1 1940,22-15-1940,-32 12 1255,-21 10-1255,-8 3 717,-5 2-717,1 0 0,1-1 0,1 1 0,0 0 0,0 0 0,-3 5 0,-2 0 0,-2 2 0,-4 1 0,-4 1 0,-2 6 0,-2 3 0,-2 6 0,-1 1 0,-1 1 0,-1-4 0,1-1 0,1-1 0,-3-1 0,-1 0 0,-8 0 0,-7 0 0,-8 0 0,-9 3 0,-3 3 0,0 1 0,4 2 0,5-2 0,5 0 0,-4 1 0,-7-1 0,-20-1 0,-15-1 0,-7 0 0,6 0 0,20-2 0,21-1 0,19-2 0,17-2 0,14-3 0,15-4 0,11-2 0,8 0 0,2 2 0,-2 4 0,-5 3 0,-7 2 0,-3 0 0,-2 0 0,4 0 0,11 0 0,12 0 0,15 0 0,9 0 0,2 0 0,-8 0 0,-16 0 0,-19 0 0,-15 0 0,-13 0 0,-6 1 0,-6 3 0,-3 2 0,0 3 0,0 2 0,-1 2 0,-4 0 0,-3 0 0,-3 0 0,-3-1 0,0 1 0,-5-3 0,1 2 0,1 4 0,3 13 0,5 17 0,5 20 0,2 17 0,2 10 0,1-7 0,1-14 0,3-22 0,1-19 0,-2-12 0,2-9 0,0-4 0,-4-5 0,1-1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F82C0D33-DFE7-6484-E074-6AE2F3FC5CFF}"/>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a:ea typeface="+mn-ea"/>
                <a:cs typeface="+mn-cs"/>
              </a:defRPr>
            </a:lvl1pPr>
          </a:lstStyle>
          <a:p>
            <a:pPr>
              <a:defRPr/>
            </a:pPr>
            <a:endParaRPr lang="en-US"/>
          </a:p>
        </p:txBody>
      </p:sp>
      <p:sp>
        <p:nvSpPr>
          <p:cNvPr id="20483" name="Rectangle 3">
            <a:extLst>
              <a:ext uri="{FF2B5EF4-FFF2-40B4-BE49-F238E27FC236}">
                <a16:creationId xmlns:a16="http://schemas.microsoft.com/office/drawing/2014/main" id="{12BE69E2-4E51-66E6-E65E-1CF76498ED9E}"/>
              </a:ext>
            </a:extLst>
          </p:cNvPr>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a:ea typeface="+mn-ea"/>
                <a:cs typeface="+mn-cs"/>
              </a:defRPr>
            </a:lvl1pPr>
          </a:lstStyle>
          <a:p>
            <a:pPr>
              <a:defRPr/>
            </a:pPr>
            <a:endParaRPr lang="en-US"/>
          </a:p>
        </p:txBody>
      </p:sp>
      <p:sp>
        <p:nvSpPr>
          <p:cNvPr id="4100" name="Rectangle 4">
            <a:extLst>
              <a:ext uri="{FF2B5EF4-FFF2-40B4-BE49-F238E27FC236}">
                <a16:creationId xmlns:a16="http://schemas.microsoft.com/office/drawing/2014/main" id="{ACBFA105-D82E-C473-2F65-1E9D0E65774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5" name="Rectangle 5">
            <a:extLst>
              <a:ext uri="{FF2B5EF4-FFF2-40B4-BE49-F238E27FC236}">
                <a16:creationId xmlns:a16="http://schemas.microsoft.com/office/drawing/2014/main" id="{2EA20917-35E6-7077-A1BD-C944FF27291A}"/>
              </a:ext>
            </a:extLst>
          </p:cNvPr>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0486" name="Rectangle 6">
            <a:extLst>
              <a:ext uri="{FF2B5EF4-FFF2-40B4-BE49-F238E27FC236}">
                <a16:creationId xmlns:a16="http://schemas.microsoft.com/office/drawing/2014/main" id="{4EF7F14B-48B3-20B1-69E3-0E6970A9FD31}"/>
              </a:ext>
            </a:extLst>
          </p:cNvPr>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a:ea typeface="+mn-ea"/>
                <a:cs typeface="+mn-cs"/>
              </a:defRPr>
            </a:lvl1pPr>
          </a:lstStyle>
          <a:p>
            <a:pPr>
              <a:defRPr/>
            </a:pPr>
            <a:endParaRPr lang="en-US"/>
          </a:p>
        </p:txBody>
      </p:sp>
      <p:sp>
        <p:nvSpPr>
          <p:cNvPr id="20487" name="Rectangle 7">
            <a:extLst>
              <a:ext uri="{FF2B5EF4-FFF2-40B4-BE49-F238E27FC236}">
                <a16:creationId xmlns:a16="http://schemas.microsoft.com/office/drawing/2014/main" id="{6F8C41AA-9C3C-8289-356E-B50C8C12B820}"/>
              </a:ext>
            </a:extLst>
          </p:cNvPr>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charset="0"/>
              </a:defRPr>
            </a:lvl1pPr>
          </a:lstStyle>
          <a:p>
            <a:fld id="{5C32CA47-AF49-F24A-B6E0-E0491BBDB3EF}" type="slidenum">
              <a:rPr lang="en-US" altLang="tr-TR"/>
              <a:pPr/>
              <a:t>‹#›</a:t>
            </a:fld>
            <a:endParaRPr lang="en-US" altLang="tr-T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S PGothic" panose="020B0600070205080204"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S PGothic"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S PGothic"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S PGothic"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S PGothic"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a:extLst>
              <a:ext uri="{FF2B5EF4-FFF2-40B4-BE49-F238E27FC236}">
                <a16:creationId xmlns:a16="http://schemas.microsoft.com/office/drawing/2014/main" id="{A9E80BB8-B4DB-24F0-4CC8-0D88EB8E72D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fld id="{C164AFCB-9B8A-9E43-B127-9AF390FA258E}" type="slidenum">
              <a:rPr lang="en-US" altLang="tr-TR" sz="1200">
                <a:latin typeface="Times" charset="0"/>
              </a:rPr>
              <a:pPr/>
              <a:t>1</a:t>
            </a:fld>
            <a:endParaRPr lang="en-US" altLang="tr-TR" sz="1200">
              <a:latin typeface="Times" charset="0"/>
            </a:endParaRPr>
          </a:p>
        </p:txBody>
      </p:sp>
      <p:sp>
        <p:nvSpPr>
          <p:cNvPr id="7171" name="Rectangle 2">
            <a:extLst>
              <a:ext uri="{FF2B5EF4-FFF2-40B4-BE49-F238E27FC236}">
                <a16:creationId xmlns:a16="http://schemas.microsoft.com/office/drawing/2014/main" id="{0C520822-A53C-BD6D-513F-744CA168E5CE}"/>
              </a:ext>
            </a:extLst>
          </p:cNvPr>
          <p:cNvSpPr>
            <a:spLocks noGrp="1" noRot="1" noChangeAspect="1" noChangeArrowheads="1" noTextEdit="1"/>
          </p:cNvSpPr>
          <p:nvPr>
            <p:ph type="sldImg"/>
          </p:nvPr>
        </p:nvSpPr>
        <p:spPr>
          <a:ln/>
        </p:spPr>
      </p:sp>
      <p:sp>
        <p:nvSpPr>
          <p:cNvPr id="7172" name="Rectangle 3">
            <a:extLst>
              <a:ext uri="{FF2B5EF4-FFF2-40B4-BE49-F238E27FC236}">
                <a16:creationId xmlns:a16="http://schemas.microsoft.com/office/drawing/2014/main" id="{680152A9-94F4-B7D9-19E4-B38B7749812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a:extLst>
              <a:ext uri="{FF2B5EF4-FFF2-40B4-BE49-F238E27FC236}">
                <a16:creationId xmlns:a16="http://schemas.microsoft.com/office/drawing/2014/main" id="{F8B4E7E6-8F24-E611-8A80-23CF11870B3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fld id="{AE303E23-CEFD-7345-9806-28E58AC5AC43}" type="slidenum">
              <a:rPr lang="en-US" altLang="tr-TR" sz="1200">
                <a:latin typeface="Times" charset="0"/>
              </a:rPr>
              <a:pPr/>
              <a:t>3</a:t>
            </a:fld>
            <a:endParaRPr lang="en-US" altLang="tr-TR" sz="1200">
              <a:latin typeface="Times" charset="0"/>
            </a:endParaRPr>
          </a:p>
        </p:txBody>
      </p:sp>
      <p:sp>
        <p:nvSpPr>
          <p:cNvPr id="9219" name="Rectangle 2">
            <a:extLst>
              <a:ext uri="{FF2B5EF4-FFF2-40B4-BE49-F238E27FC236}">
                <a16:creationId xmlns:a16="http://schemas.microsoft.com/office/drawing/2014/main" id="{2D4712AB-F59C-FBC7-69DD-A84723D50504}"/>
              </a:ext>
            </a:extLst>
          </p:cNvPr>
          <p:cNvSpPr>
            <a:spLocks noGrp="1" noRot="1" noChangeAspect="1" noChangeArrowheads="1" noTextEdit="1"/>
          </p:cNvSpPr>
          <p:nvPr>
            <p:ph type="sldImg"/>
          </p:nvPr>
        </p:nvSpPr>
        <p:spPr>
          <a:ln/>
        </p:spPr>
      </p:sp>
      <p:sp>
        <p:nvSpPr>
          <p:cNvPr id="9220" name="Rectangle 3">
            <a:extLst>
              <a:ext uri="{FF2B5EF4-FFF2-40B4-BE49-F238E27FC236}">
                <a16:creationId xmlns:a16="http://schemas.microsoft.com/office/drawing/2014/main" id="{AEA21FF4-3F18-9C17-6A7B-DC7C722BB40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a:extLst>
              <a:ext uri="{FF2B5EF4-FFF2-40B4-BE49-F238E27FC236}">
                <a16:creationId xmlns:a16="http://schemas.microsoft.com/office/drawing/2014/main" id="{898A0758-6368-F8B6-CB12-7CDC658D2FB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fld id="{EB6A61EC-4D97-9941-BCA1-57107E986F88}" type="slidenum">
              <a:rPr lang="en-US" altLang="tr-TR" sz="1200">
                <a:latin typeface="Times" charset="0"/>
              </a:rPr>
              <a:pPr/>
              <a:t>4</a:t>
            </a:fld>
            <a:endParaRPr lang="en-US" altLang="tr-TR" sz="1200">
              <a:latin typeface="Times" charset="0"/>
            </a:endParaRPr>
          </a:p>
        </p:txBody>
      </p:sp>
      <p:sp>
        <p:nvSpPr>
          <p:cNvPr id="11267" name="Rectangle 2">
            <a:extLst>
              <a:ext uri="{FF2B5EF4-FFF2-40B4-BE49-F238E27FC236}">
                <a16:creationId xmlns:a16="http://schemas.microsoft.com/office/drawing/2014/main" id="{DC4A7430-7B66-8513-007D-5786B98D17A7}"/>
              </a:ext>
            </a:extLst>
          </p:cNvPr>
          <p:cNvSpPr>
            <a:spLocks noGrp="1" noRot="1" noChangeAspect="1" noChangeArrowheads="1" noTextEdit="1"/>
          </p:cNvSpPr>
          <p:nvPr>
            <p:ph type="sldImg"/>
          </p:nvPr>
        </p:nvSpPr>
        <p:spPr>
          <a:ln/>
        </p:spPr>
      </p:sp>
      <p:sp>
        <p:nvSpPr>
          <p:cNvPr id="11268" name="Rectangle 3">
            <a:extLst>
              <a:ext uri="{FF2B5EF4-FFF2-40B4-BE49-F238E27FC236}">
                <a16:creationId xmlns:a16="http://schemas.microsoft.com/office/drawing/2014/main" id="{162F8014-AE1A-ECB2-E029-FB96850B5D4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a:extLst>
              <a:ext uri="{FF2B5EF4-FFF2-40B4-BE49-F238E27FC236}">
                <a16:creationId xmlns:a16="http://schemas.microsoft.com/office/drawing/2014/main" id="{4C111FB3-951D-E9A5-674E-502777AFE3A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fld id="{3162EFCE-6474-DB42-BB08-18A6C3B05BA6}" type="slidenum">
              <a:rPr lang="en-US" altLang="tr-TR" sz="1200">
                <a:latin typeface="Times" charset="0"/>
              </a:rPr>
              <a:pPr/>
              <a:t>9</a:t>
            </a:fld>
            <a:endParaRPr lang="en-US" altLang="tr-TR" sz="1200">
              <a:latin typeface="Times" charset="0"/>
            </a:endParaRPr>
          </a:p>
        </p:txBody>
      </p:sp>
      <p:sp>
        <p:nvSpPr>
          <p:cNvPr id="15363" name="Rectangle 2">
            <a:extLst>
              <a:ext uri="{FF2B5EF4-FFF2-40B4-BE49-F238E27FC236}">
                <a16:creationId xmlns:a16="http://schemas.microsoft.com/office/drawing/2014/main" id="{DF15A39B-CBAC-BCC1-A7AC-DFF18DDAF751}"/>
              </a:ext>
            </a:extLst>
          </p:cNvPr>
          <p:cNvSpPr>
            <a:spLocks noGrp="1" noRot="1" noChangeAspect="1" noChangeArrowheads="1" noTextEdit="1"/>
          </p:cNvSpPr>
          <p:nvPr>
            <p:ph type="sldImg"/>
          </p:nvPr>
        </p:nvSpPr>
        <p:spPr>
          <a:ln/>
        </p:spPr>
      </p:sp>
      <p:sp>
        <p:nvSpPr>
          <p:cNvPr id="15364" name="Rectangle 3">
            <a:extLst>
              <a:ext uri="{FF2B5EF4-FFF2-40B4-BE49-F238E27FC236}">
                <a16:creationId xmlns:a16="http://schemas.microsoft.com/office/drawing/2014/main" id="{AE7D4EE9-AE35-DE0D-269C-71FBFC7ABDD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a:extLst>
              <a:ext uri="{FF2B5EF4-FFF2-40B4-BE49-F238E27FC236}">
                <a16:creationId xmlns:a16="http://schemas.microsoft.com/office/drawing/2014/main" id="{BBE06D66-5E7A-2990-60BB-FFBE1097B5D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fld id="{FE0F0A02-C2A5-C445-A781-D4D9AB42ABC0}" type="slidenum">
              <a:rPr lang="en-US" altLang="tr-TR" sz="1200">
                <a:latin typeface="Times" charset="0"/>
              </a:rPr>
              <a:pPr/>
              <a:t>10</a:t>
            </a:fld>
            <a:endParaRPr lang="en-US" altLang="tr-TR" sz="1200">
              <a:latin typeface="Times" charset="0"/>
            </a:endParaRPr>
          </a:p>
        </p:txBody>
      </p:sp>
      <p:sp>
        <p:nvSpPr>
          <p:cNvPr id="17411" name="Rectangle 2">
            <a:extLst>
              <a:ext uri="{FF2B5EF4-FFF2-40B4-BE49-F238E27FC236}">
                <a16:creationId xmlns:a16="http://schemas.microsoft.com/office/drawing/2014/main" id="{1C49D10F-F726-9BF5-912B-962E5CCB0662}"/>
              </a:ext>
            </a:extLst>
          </p:cNvPr>
          <p:cNvSpPr>
            <a:spLocks noGrp="1" noRot="1" noChangeAspect="1" noChangeArrowheads="1" noTextEdit="1"/>
          </p:cNvSpPr>
          <p:nvPr>
            <p:ph type="sldImg"/>
          </p:nvPr>
        </p:nvSpPr>
        <p:spPr>
          <a:ln/>
        </p:spPr>
      </p:sp>
      <p:sp>
        <p:nvSpPr>
          <p:cNvPr id="17412" name="Rectangle 3">
            <a:extLst>
              <a:ext uri="{FF2B5EF4-FFF2-40B4-BE49-F238E27FC236}">
                <a16:creationId xmlns:a16="http://schemas.microsoft.com/office/drawing/2014/main" id="{CBD10670-5DB9-56F1-922C-45D18D79DBE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a:extLst>
              <a:ext uri="{FF2B5EF4-FFF2-40B4-BE49-F238E27FC236}">
                <a16:creationId xmlns:a16="http://schemas.microsoft.com/office/drawing/2014/main" id="{5593BB72-3BD6-ABB7-FED1-FF9BAD08BA8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fld id="{DD7EF92B-C305-9B41-B146-79704E20A66B}" type="slidenum">
              <a:rPr lang="en-US" altLang="tr-TR" sz="1200">
                <a:latin typeface="Times" charset="0"/>
              </a:rPr>
              <a:pPr/>
              <a:t>11</a:t>
            </a:fld>
            <a:endParaRPr lang="en-US" altLang="tr-TR" sz="1200">
              <a:latin typeface="Times" charset="0"/>
            </a:endParaRPr>
          </a:p>
        </p:txBody>
      </p:sp>
      <p:sp>
        <p:nvSpPr>
          <p:cNvPr id="19459" name="Rectangle 2">
            <a:extLst>
              <a:ext uri="{FF2B5EF4-FFF2-40B4-BE49-F238E27FC236}">
                <a16:creationId xmlns:a16="http://schemas.microsoft.com/office/drawing/2014/main" id="{5390937F-4B98-BA82-F530-31679DE38D3F}"/>
              </a:ext>
            </a:extLst>
          </p:cNvPr>
          <p:cNvSpPr>
            <a:spLocks noGrp="1" noRot="1" noChangeAspect="1" noChangeArrowheads="1" noTextEdit="1"/>
          </p:cNvSpPr>
          <p:nvPr>
            <p:ph type="sldImg"/>
          </p:nvPr>
        </p:nvSpPr>
        <p:spPr>
          <a:ln/>
        </p:spPr>
      </p:sp>
      <p:sp>
        <p:nvSpPr>
          <p:cNvPr id="19460" name="Rectangle 3">
            <a:extLst>
              <a:ext uri="{FF2B5EF4-FFF2-40B4-BE49-F238E27FC236}">
                <a16:creationId xmlns:a16="http://schemas.microsoft.com/office/drawing/2014/main" id="{11E0ED48-D7E3-531F-EB1D-A9CF8E32858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606C758C-AEE6-5D8E-D777-9E974803F5A0}"/>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6F5A8E18-4229-B74F-323F-CAB67DE4EB43}"/>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D0358F3-13AE-888F-BE39-8C79F45A4ECA}"/>
              </a:ext>
            </a:extLst>
          </p:cNvPr>
          <p:cNvSpPr>
            <a:spLocks noGrp="1"/>
          </p:cNvSpPr>
          <p:nvPr>
            <p:ph type="sldNum" sz="quarter" idx="12"/>
          </p:nvPr>
        </p:nvSpPr>
        <p:spPr/>
        <p:txBody>
          <a:bodyPr/>
          <a:lstStyle>
            <a:lvl1pPr>
              <a:defRPr/>
            </a:lvl1pPr>
          </a:lstStyle>
          <a:p>
            <a:fld id="{A72D2D01-6A81-A44B-9606-78BA1CA30C77}" type="slidenum">
              <a:rPr lang="en-US" altLang="tr-TR"/>
              <a:pPr/>
              <a:t>‹#›</a:t>
            </a:fld>
            <a:endParaRPr lang="en-US" altLang="tr-TR"/>
          </a:p>
        </p:txBody>
      </p:sp>
    </p:spTree>
    <p:extLst>
      <p:ext uri="{BB962C8B-B14F-4D97-AF65-F5344CB8AC3E}">
        <p14:creationId xmlns:p14="http://schemas.microsoft.com/office/powerpoint/2010/main" val="4406071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A67617-496E-F6B2-98CC-E0FDF12C8928}"/>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7FEB6801-AB21-8476-36C7-B0D0C4AC9312}"/>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26EFC949-0CDC-1252-72AD-D2C9D082D6BC}"/>
              </a:ext>
            </a:extLst>
          </p:cNvPr>
          <p:cNvSpPr>
            <a:spLocks noGrp="1"/>
          </p:cNvSpPr>
          <p:nvPr>
            <p:ph type="sldNum" sz="quarter" idx="12"/>
          </p:nvPr>
        </p:nvSpPr>
        <p:spPr/>
        <p:txBody>
          <a:bodyPr/>
          <a:lstStyle>
            <a:lvl1pPr>
              <a:defRPr/>
            </a:lvl1pPr>
          </a:lstStyle>
          <a:p>
            <a:fld id="{13E2181C-EBC6-B542-A0FC-1B646A1152E9}" type="slidenum">
              <a:rPr lang="en-US" altLang="tr-TR"/>
              <a:pPr/>
              <a:t>‹#›</a:t>
            </a:fld>
            <a:endParaRPr lang="en-US" altLang="tr-TR"/>
          </a:p>
        </p:txBody>
      </p:sp>
    </p:spTree>
    <p:extLst>
      <p:ext uri="{BB962C8B-B14F-4D97-AF65-F5344CB8AC3E}">
        <p14:creationId xmlns:p14="http://schemas.microsoft.com/office/powerpoint/2010/main" val="1779260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56D51C0-B8DE-FECC-3651-991B229D4E13}"/>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95BF99B8-B7AC-09A8-B926-264EF91F6C26}"/>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12EA32AF-EA44-D7D2-3A4B-E6BBF3EEDB32}"/>
              </a:ext>
            </a:extLst>
          </p:cNvPr>
          <p:cNvSpPr>
            <a:spLocks noGrp="1"/>
          </p:cNvSpPr>
          <p:nvPr>
            <p:ph type="sldNum" sz="quarter" idx="12"/>
          </p:nvPr>
        </p:nvSpPr>
        <p:spPr/>
        <p:txBody>
          <a:bodyPr/>
          <a:lstStyle>
            <a:lvl1pPr>
              <a:defRPr/>
            </a:lvl1pPr>
          </a:lstStyle>
          <a:p>
            <a:fld id="{AC879D37-2FBC-CD42-8012-3CA66F3AF14F}" type="slidenum">
              <a:rPr lang="en-US" altLang="tr-TR"/>
              <a:pPr/>
              <a:t>‹#›</a:t>
            </a:fld>
            <a:endParaRPr lang="en-US" altLang="tr-TR"/>
          </a:p>
        </p:txBody>
      </p:sp>
    </p:spTree>
    <p:extLst>
      <p:ext uri="{BB962C8B-B14F-4D97-AF65-F5344CB8AC3E}">
        <p14:creationId xmlns:p14="http://schemas.microsoft.com/office/powerpoint/2010/main" val="42897909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0F3EE592-874B-3907-96B7-A8AD24AE28A8}"/>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ABF5174A-DDC3-AEE8-9031-E3EC61C9CCFE}"/>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69EFFF35-B9EF-BBD7-7D96-9F02993618A6}"/>
              </a:ext>
            </a:extLst>
          </p:cNvPr>
          <p:cNvSpPr>
            <a:spLocks noGrp="1"/>
          </p:cNvSpPr>
          <p:nvPr>
            <p:ph type="sldNum" sz="quarter" idx="12"/>
          </p:nvPr>
        </p:nvSpPr>
        <p:spPr/>
        <p:txBody>
          <a:bodyPr/>
          <a:lstStyle>
            <a:lvl1pPr>
              <a:defRPr/>
            </a:lvl1pPr>
          </a:lstStyle>
          <a:p>
            <a:fld id="{0DAFCE7D-39DB-564E-BDC5-47147F2DD0CB}" type="slidenum">
              <a:rPr lang="en-US" altLang="tr-TR"/>
              <a:pPr/>
              <a:t>‹#›</a:t>
            </a:fld>
            <a:endParaRPr lang="en-US" altLang="tr-TR"/>
          </a:p>
        </p:txBody>
      </p:sp>
    </p:spTree>
    <p:extLst>
      <p:ext uri="{BB962C8B-B14F-4D97-AF65-F5344CB8AC3E}">
        <p14:creationId xmlns:p14="http://schemas.microsoft.com/office/powerpoint/2010/main" val="19156780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4640D3FA-1D25-B870-CAA6-5BF1669F2FCC}"/>
              </a:ext>
            </a:extLst>
          </p:cNvPr>
          <p:cNvSpPr>
            <a:spLocks noGrp="1"/>
          </p:cNvSpPr>
          <p:nvPr>
            <p:ph type="dt" sz="half" idx="10"/>
          </p:nvPr>
        </p:nvSpPr>
        <p:spPr/>
        <p:txBody>
          <a:bodyPr/>
          <a:lstStyle>
            <a:lvl1pPr>
              <a:defRPr/>
            </a:lvl1pPr>
          </a:lstStyle>
          <a:p>
            <a:pPr>
              <a:defRPr/>
            </a:pPr>
            <a:endParaRPr lang="en-US"/>
          </a:p>
        </p:txBody>
      </p:sp>
      <p:sp>
        <p:nvSpPr>
          <p:cNvPr id="8" name="Footer Placeholder 4">
            <a:extLst>
              <a:ext uri="{FF2B5EF4-FFF2-40B4-BE49-F238E27FC236}">
                <a16:creationId xmlns:a16="http://schemas.microsoft.com/office/drawing/2014/main" id="{DDA5ED11-960D-BDE2-A07E-370824943190}"/>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0E7B4793-BBA8-3CED-1562-19B6D2C70D49}"/>
              </a:ext>
            </a:extLst>
          </p:cNvPr>
          <p:cNvSpPr>
            <a:spLocks noGrp="1"/>
          </p:cNvSpPr>
          <p:nvPr>
            <p:ph type="sldNum" sz="quarter" idx="12"/>
          </p:nvPr>
        </p:nvSpPr>
        <p:spPr/>
        <p:txBody>
          <a:bodyPr/>
          <a:lstStyle>
            <a:lvl1pPr>
              <a:defRPr/>
            </a:lvl1pPr>
          </a:lstStyle>
          <a:p>
            <a:fld id="{7DB77B27-AA30-E64E-A1C5-3540BBAA5BF5}" type="slidenum">
              <a:rPr lang="en-US" altLang="tr-TR"/>
              <a:pPr/>
              <a:t>‹#›</a:t>
            </a:fld>
            <a:endParaRPr lang="en-US" altLang="tr-TR"/>
          </a:p>
        </p:txBody>
      </p:sp>
    </p:spTree>
    <p:extLst>
      <p:ext uri="{BB962C8B-B14F-4D97-AF65-F5344CB8AC3E}">
        <p14:creationId xmlns:p14="http://schemas.microsoft.com/office/powerpoint/2010/main" val="35915153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349EF195-56FF-5AD2-8ABA-921917C65508}"/>
              </a:ext>
            </a:extLst>
          </p:cNvPr>
          <p:cNvSpPr>
            <a:spLocks noGrp="1"/>
          </p:cNvSpPr>
          <p:nvPr>
            <p:ph type="dt" sz="half" idx="10"/>
          </p:nvPr>
        </p:nvSpPr>
        <p:spPr/>
        <p:txBody>
          <a:bodyPr/>
          <a:lstStyle>
            <a:lvl1pPr>
              <a:defRPr/>
            </a:lvl1pPr>
          </a:lstStyle>
          <a:p>
            <a:pPr>
              <a:defRPr/>
            </a:pPr>
            <a:endParaRPr lang="en-US"/>
          </a:p>
        </p:txBody>
      </p:sp>
      <p:sp>
        <p:nvSpPr>
          <p:cNvPr id="4" name="Footer Placeholder 4">
            <a:extLst>
              <a:ext uri="{FF2B5EF4-FFF2-40B4-BE49-F238E27FC236}">
                <a16:creationId xmlns:a16="http://schemas.microsoft.com/office/drawing/2014/main" id="{4593115F-0400-DEFA-B656-A4C7C6354788}"/>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38C24121-DED9-D2CA-F160-A5C9B98CC2B2}"/>
              </a:ext>
            </a:extLst>
          </p:cNvPr>
          <p:cNvSpPr>
            <a:spLocks noGrp="1"/>
          </p:cNvSpPr>
          <p:nvPr>
            <p:ph type="sldNum" sz="quarter" idx="12"/>
          </p:nvPr>
        </p:nvSpPr>
        <p:spPr/>
        <p:txBody>
          <a:bodyPr/>
          <a:lstStyle>
            <a:lvl1pPr>
              <a:defRPr/>
            </a:lvl1pPr>
          </a:lstStyle>
          <a:p>
            <a:fld id="{DEE9356D-2199-6E48-A347-2DC079097AFE}" type="slidenum">
              <a:rPr lang="en-US" altLang="tr-TR"/>
              <a:pPr/>
              <a:t>‹#›</a:t>
            </a:fld>
            <a:endParaRPr lang="en-US" altLang="tr-TR"/>
          </a:p>
        </p:txBody>
      </p:sp>
    </p:spTree>
    <p:extLst>
      <p:ext uri="{BB962C8B-B14F-4D97-AF65-F5344CB8AC3E}">
        <p14:creationId xmlns:p14="http://schemas.microsoft.com/office/powerpoint/2010/main" val="6993416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D3A32644-BB1C-7350-D2A9-384983479108}"/>
              </a:ext>
            </a:extLst>
          </p:cNvPr>
          <p:cNvSpPr>
            <a:spLocks noGrp="1"/>
          </p:cNvSpPr>
          <p:nvPr>
            <p:ph type="dt" sz="half" idx="10"/>
          </p:nvPr>
        </p:nvSpPr>
        <p:spPr/>
        <p:txBody>
          <a:bodyPr/>
          <a:lstStyle>
            <a:lvl1pPr>
              <a:defRPr/>
            </a:lvl1pPr>
          </a:lstStyle>
          <a:p>
            <a:pPr>
              <a:defRPr/>
            </a:pPr>
            <a:endParaRPr lang="en-US"/>
          </a:p>
        </p:txBody>
      </p:sp>
      <p:sp>
        <p:nvSpPr>
          <p:cNvPr id="3" name="Footer Placeholder 4">
            <a:extLst>
              <a:ext uri="{FF2B5EF4-FFF2-40B4-BE49-F238E27FC236}">
                <a16:creationId xmlns:a16="http://schemas.microsoft.com/office/drawing/2014/main" id="{A72FA37F-79B1-2CF6-5388-0776D23D0E26}"/>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70147D40-B2D0-4A4E-FC78-D32829B084CC}"/>
              </a:ext>
            </a:extLst>
          </p:cNvPr>
          <p:cNvSpPr>
            <a:spLocks noGrp="1"/>
          </p:cNvSpPr>
          <p:nvPr>
            <p:ph type="sldNum" sz="quarter" idx="12"/>
          </p:nvPr>
        </p:nvSpPr>
        <p:spPr/>
        <p:txBody>
          <a:bodyPr/>
          <a:lstStyle>
            <a:lvl1pPr>
              <a:defRPr/>
            </a:lvl1pPr>
          </a:lstStyle>
          <a:p>
            <a:fld id="{B1DA8F1E-B52E-7E44-B2A4-C374EADA4D49}" type="slidenum">
              <a:rPr lang="en-US" altLang="tr-TR"/>
              <a:pPr/>
              <a:t>‹#›</a:t>
            </a:fld>
            <a:endParaRPr lang="en-US" altLang="tr-TR"/>
          </a:p>
        </p:txBody>
      </p:sp>
    </p:spTree>
    <p:extLst>
      <p:ext uri="{BB962C8B-B14F-4D97-AF65-F5344CB8AC3E}">
        <p14:creationId xmlns:p14="http://schemas.microsoft.com/office/powerpoint/2010/main" val="33553848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a:extLst>
              <a:ext uri="{FF2B5EF4-FFF2-40B4-BE49-F238E27FC236}">
                <a16:creationId xmlns:a16="http://schemas.microsoft.com/office/drawing/2014/main" id="{E585FBF9-DD92-F7A1-F5E8-B766303A3757}"/>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D6A872F8-9A8D-DBD4-F95C-5FCA1D68DD72}"/>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980995AF-D9BA-2E28-CCF1-78A01230CF33}"/>
              </a:ext>
            </a:extLst>
          </p:cNvPr>
          <p:cNvSpPr>
            <a:spLocks noGrp="1"/>
          </p:cNvSpPr>
          <p:nvPr>
            <p:ph type="sldNum" sz="quarter" idx="12"/>
          </p:nvPr>
        </p:nvSpPr>
        <p:spPr/>
        <p:txBody>
          <a:bodyPr/>
          <a:lstStyle>
            <a:lvl1pPr>
              <a:defRPr/>
            </a:lvl1pPr>
          </a:lstStyle>
          <a:p>
            <a:fld id="{DD6934B5-E072-584A-9591-A39300685F52}" type="slidenum">
              <a:rPr lang="en-US" altLang="tr-TR"/>
              <a:pPr/>
              <a:t>‹#›</a:t>
            </a:fld>
            <a:endParaRPr lang="en-US" altLang="tr-TR"/>
          </a:p>
        </p:txBody>
      </p:sp>
    </p:spTree>
    <p:extLst>
      <p:ext uri="{BB962C8B-B14F-4D97-AF65-F5344CB8AC3E}">
        <p14:creationId xmlns:p14="http://schemas.microsoft.com/office/powerpoint/2010/main" val="38142948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a:extLst>
              <a:ext uri="{FF2B5EF4-FFF2-40B4-BE49-F238E27FC236}">
                <a16:creationId xmlns:a16="http://schemas.microsoft.com/office/drawing/2014/main" id="{2E05A3B2-0AD8-0B23-46A2-08765379DAB0}"/>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113DECCE-2208-5C8A-6991-D0A1B7105B44}"/>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7FE0C098-C4E8-00B2-FF4C-6043B71EDBDD}"/>
              </a:ext>
            </a:extLst>
          </p:cNvPr>
          <p:cNvSpPr>
            <a:spLocks noGrp="1"/>
          </p:cNvSpPr>
          <p:nvPr>
            <p:ph type="sldNum" sz="quarter" idx="12"/>
          </p:nvPr>
        </p:nvSpPr>
        <p:spPr/>
        <p:txBody>
          <a:bodyPr/>
          <a:lstStyle>
            <a:lvl1pPr>
              <a:defRPr/>
            </a:lvl1pPr>
          </a:lstStyle>
          <a:p>
            <a:fld id="{1C864942-AEC6-5343-AA9F-A6EAB665BE85}" type="slidenum">
              <a:rPr lang="en-US" altLang="tr-TR"/>
              <a:pPr/>
              <a:t>‹#›</a:t>
            </a:fld>
            <a:endParaRPr lang="en-US" altLang="tr-TR"/>
          </a:p>
        </p:txBody>
      </p:sp>
    </p:spTree>
    <p:extLst>
      <p:ext uri="{BB962C8B-B14F-4D97-AF65-F5344CB8AC3E}">
        <p14:creationId xmlns:p14="http://schemas.microsoft.com/office/powerpoint/2010/main" val="12657769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7D0D27-1043-6D33-85ED-AA03CF8D4E2F}"/>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87D334ED-68F2-342F-2702-0B9475B190EF}"/>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FD27A9D0-908D-68F2-FAD1-D3A343CF6BEA}"/>
              </a:ext>
            </a:extLst>
          </p:cNvPr>
          <p:cNvSpPr>
            <a:spLocks noGrp="1"/>
          </p:cNvSpPr>
          <p:nvPr>
            <p:ph type="sldNum" sz="quarter" idx="12"/>
          </p:nvPr>
        </p:nvSpPr>
        <p:spPr/>
        <p:txBody>
          <a:bodyPr/>
          <a:lstStyle>
            <a:lvl1pPr>
              <a:defRPr/>
            </a:lvl1pPr>
          </a:lstStyle>
          <a:p>
            <a:fld id="{FC0E90E1-A0F7-8840-B269-8DC9033B01B1}" type="slidenum">
              <a:rPr lang="en-US" altLang="tr-TR"/>
              <a:pPr/>
              <a:t>‹#›</a:t>
            </a:fld>
            <a:endParaRPr lang="en-US" altLang="tr-TR"/>
          </a:p>
        </p:txBody>
      </p:sp>
    </p:spTree>
    <p:extLst>
      <p:ext uri="{BB962C8B-B14F-4D97-AF65-F5344CB8AC3E}">
        <p14:creationId xmlns:p14="http://schemas.microsoft.com/office/powerpoint/2010/main" val="18906255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7C54F0-01B5-D025-42A1-44DB727596BC}"/>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B0298180-8E4E-5AD2-176C-110F2F4B9F34}"/>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DBF2C4D9-B142-1CDF-167F-17DC7FB0EF32}"/>
              </a:ext>
            </a:extLst>
          </p:cNvPr>
          <p:cNvSpPr>
            <a:spLocks noGrp="1"/>
          </p:cNvSpPr>
          <p:nvPr>
            <p:ph type="sldNum" sz="quarter" idx="12"/>
          </p:nvPr>
        </p:nvSpPr>
        <p:spPr/>
        <p:txBody>
          <a:bodyPr/>
          <a:lstStyle>
            <a:lvl1pPr>
              <a:defRPr/>
            </a:lvl1pPr>
          </a:lstStyle>
          <a:p>
            <a:fld id="{622F8655-EBE5-0645-9ED0-78B42E78784D}" type="slidenum">
              <a:rPr lang="en-US" altLang="tr-TR"/>
              <a:pPr/>
              <a:t>‹#›</a:t>
            </a:fld>
            <a:endParaRPr lang="en-US" altLang="tr-TR"/>
          </a:p>
        </p:txBody>
      </p:sp>
    </p:spTree>
    <p:extLst>
      <p:ext uri="{BB962C8B-B14F-4D97-AF65-F5344CB8AC3E}">
        <p14:creationId xmlns:p14="http://schemas.microsoft.com/office/powerpoint/2010/main" val="6766027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981200"/>
            <a:ext cx="3810000" cy="4114800"/>
          </a:xfrm>
        </p:spPr>
        <p:txBody>
          <a:bodyPr/>
          <a:lstStyle/>
          <a:p>
            <a:pPr lvl="0"/>
            <a:endParaRPr lang="en-US" noProof="0"/>
          </a:p>
        </p:txBody>
      </p:sp>
      <p:sp>
        <p:nvSpPr>
          <p:cNvPr id="5" name="Rectangle 6">
            <a:extLst>
              <a:ext uri="{FF2B5EF4-FFF2-40B4-BE49-F238E27FC236}">
                <a16:creationId xmlns:a16="http://schemas.microsoft.com/office/drawing/2014/main" id="{FA8B5C34-63CE-DE4B-5107-0EE386871B51}"/>
              </a:ext>
            </a:extLst>
          </p:cNvPr>
          <p:cNvSpPr>
            <a:spLocks noGrp="1" noChangeArrowheads="1"/>
          </p:cNvSpPr>
          <p:nvPr>
            <p:ph type="dt" sz="half" idx="10"/>
          </p:nvPr>
        </p:nvSpPr>
        <p:spPr/>
        <p:txBody>
          <a:bodyPr/>
          <a:lstStyle>
            <a:lvl1pPr>
              <a:defRPr/>
            </a:lvl1pPr>
          </a:lstStyle>
          <a:p>
            <a:pPr>
              <a:defRPr/>
            </a:pPr>
            <a:endParaRPr lang="en-US"/>
          </a:p>
        </p:txBody>
      </p:sp>
      <p:sp>
        <p:nvSpPr>
          <p:cNvPr id="6" name="Rectangle 7">
            <a:extLst>
              <a:ext uri="{FF2B5EF4-FFF2-40B4-BE49-F238E27FC236}">
                <a16:creationId xmlns:a16="http://schemas.microsoft.com/office/drawing/2014/main" id="{980BFEF2-537B-444B-BDEE-7389FA6515AA}"/>
              </a:ext>
            </a:extLst>
          </p:cNvPr>
          <p:cNvSpPr>
            <a:spLocks noGrp="1" noChangeArrowheads="1"/>
          </p:cNvSpPr>
          <p:nvPr>
            <p:ph type="ftr" sz="quarter" idx="11"/>
          </p:nvPr>
        </p:nvSpPr>
        <p:spPr/>
        <p:txBody>
          <a:bodyPr/>
          <a:lstStyle>
            <a:lvl1pPr>
              <a:defRPr/>
            </a:lvl1pPr>
          </a:lstStyle>
          <a:p>
            <a:pPr>
              <a:defRPr/>
            </a:pPr>
            <a:endParaRPr lang="en-US"/>
          </a:p>
        </p:txBody>
      </p:sp>
      <p:sp>
        <p:nvSpPr>
          <p:cNvPr id="7" name="Rectangle 8">
            <a:extLst>
              <a:ext uri="{FF2B5EF4-FFF2-40B4-BE49-F238E27FC236}">
                <a16:creationId xmlns:a16="http://schemas.microsoft.com/office/drawing/2014/main" id="{4DC4A424-4F03-8BF1-3E14-C9E5445786A5}"/>
              </a:ext>
            </a:extLst>
          </p:cNvPr>
          <p:cNvSpPr>
            <a:spLocks noGrp="1" noChangeArrowheads="1"/>
          </p:cNvSpPr>
          <p:nvPr>
            <p:ph type="sldNum" sz="quarter" idx="12"/>
          </p:nvPr>
        </p:nvSpPr>
        <p:spPr/>
        <p:txBody>
          <a:bodyPr/>
          <a:lstStyle>
            <a:lvl1pPr>
              <a:defRPr/>
            </a:lvl1pPr>
          </a:lstStyle>
          <a:p>
            <a:fld id="{A2CAE1CB-6512-EB40-A685-4BF93315F523}" type="slidenum">
              <a:rPr lang="en-US" altLang="tr-TR"/>
              <a:pPr/>
              <a:t>‹#›</a:t>
            </a:fld>
            <a:endParaRPr lang="en-US" altLang="tr-TR"/>
          </a:p>
        </p:txBody>
      </p:sp>
    </p:spTree>
    <p:extLst>
      <p:ext uri="{BB962C8B-B14F-4D97-AF65-F5344CB8AC3E}">
        <p14:creationId xmlns:p14="http://schemas.microsoft.com/office/powerpoint/2010/main" val="1992224748"/>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ClipArt Placeholder 2"/>
          <p:cNvSpPr>
            <a:spLocks noGrp="1"/>
          </p:cNvSpPr>
          <p:nvPr>
            <p:ph type="clipArt" sz="half" idx="1"/>
          </p:nvPr>
        </p:nvSpPr>
        <p:spPr>
          <a:xfrm>
            <a:off x="685800" y="1981200"/>
            <a:ext cx="3810000" cy="4114800"/>
          </a:xfrm>
        </p:spPr>
        <p:txBody>
          <a:bodyPr/>
          <a:lstStyle/>
          <a:p>
            <a:pPr lvl="0"/>
            <a:endParaRPr lang="en-US" noProof="0"/>
          </a:p>
        </p:txBody>
      </p:sp>
      <p:sp>
        <p:nvSpPr>
          <p:cNvPr id="4" name="Text Placeholder 3"/>
          <p:cNvSpPr>
            <a:spLocks noGrp="1"/>
          </p:cNvSpPr>
          <p:nvPr>
            <p:ph type="body"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a:extLst>
              <a:ext uri="{FF2B5EF4-FFF2-40B4-BE49-F238E27FC236}">
                <a16:creationId xmlns:a16="http://schemas.microsoft.com/office/drawing/2014/main" id="{A462E44D-F0BA-CEF1-3564-DFE39E283727}"/>
              </a:ext>
            </a:extLst>
          </p:cNvPr>
          <p:cNvSpPr>
            <a:spLocks noGrp="1" noChangeArrowheads="1"/>
          </p:cNvSpPr>
          <p:nvPr>
            <p:ph type="dt" sz="half" idx="10"/>
          </p:nvPr>
        </p:nvSpPr>
        <p:spPr/>
        <p:txBody>
          <a:bodyPr/>
          <a:lstStyle>
            <a:lvl1pPr>
              <a:defRPr/>
            </a:lvl1pPr>
          </a:lstStyle>
          <a:p>
            <a:pPr>
              <a:defRPr/>
            </a:pPr>
            <a:endParaRPr lang="en-US"/>
          </a:p>
        </p:txBody>
      </p:sp>
      <p:sp>
        <p:nvSpPr>
          <p:cNvPr id="6" name="Rectangle 7">
            <a:extLst>
              <a:ext uri="{FF2B5EF4-FFF2-40B4-BE49-F238E27FC236}">
                <a16:creationId xmlns:a16="http://schemas.microsoft.com/office/drawing/2014/main" id="{0A1CBC2E-6F2B-2F0F-5E24-09B35454FB82}"/>
              </a:ext>
            </a:extLst>
          </p:cNvPr>
          <p:cNvSpPr>
            <a:spLocks noGrp="1" noChangeArrowheads="1"/>
          </p:cNvSpPr>
          <p:nvPr>
            <p:ph type="ftr" sz="quarter" idx="11"/>
          </p:nvPr>
        </p:nvSpPr>
        <p:spPr/>
        <p:txBody>
          <a:bodyPr/>
          <a:lstStyle>
            <a:lvl1pPr>
              <a:defRPr/>
            </a:lvl1pPr>
          </a:lstStyle>
          <a:p>
            <a:pPr>
              <a:defRPr/>
            </a:pPr>
            <a:endParaRPr lang="en-US"/>
          </a:p>
        </p:txBody>
      </p:sp>
      <p:sp>
        <p:nvSpPr>
          <p:cNvPr id="7" name="Rectangle 8">
            <a:extLst>
              <a:ext uri="{FF2B5EF4-FFF2-40B4-BE49-F238E27FC236}">
                <a16:creationId xmlns:a16="http://schemas.microsoft.com/office/drawing/2014/main" id="{64F76BEC-DAB7-2A4A-E2A0-FF79BB043B42}"/>
              </a:ext>
            </a:extLst>
          </p:cNvPr>
          <p:cNvSpPr>
            <a:spLocks noGrp="1" noChangeArrowheads="1"/>
          </p:cNvSpPr>
          <p:nvPr>
            <p:ph type="sldNum" sz="quarter" idx="12"/>
          </p:nvPr>
        </p:nvSpPr>
        <p:spPr/>
        <p:txBody>
          <a:bodyPr/>
          <a:lstStyle>
            <a:lvl1pPr>
              <a:defRPr/>
            </a:lvl1pPr>
          </a:lstStyle>
          <a:p>
            <a:fld id="{6D2E81AC-1103-E740-AA67-0A48557EBE6D}" type="slidenum">
              <a:rPr lang="en-US" altLang="tr-TR"/>
              <a:pPr/>
              <a:t>‹#›</a:t>
            </a:fld>
            <a:endParaRPr lang="en-US" altLang="tr-TR"/>
          </a:p>
        </p:txBody>
      </p:sp>
    </p:spTree>
    <p:extLst>
      <p:ext uri="{BB962C8B-B14F-4D97-AF65-F5344CB8AC3E}">
        <p14:creationId xmlns:p14="http://schemas.microsoft.com/office/powerpoint/2010/main" val="1694716079"/>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F02610C5-B0DC-D738-6C6B-C9A7F32E9921}"/>
              </a:ext>
            </a:extLst>
          </p:cNvPr>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tr-TR"/>
              <a:t>Click to edit Master title style</a:t>
            </a:r>
          </a:p>
        </p:txBody>
      </p:sp>
      <p:sp>
        <p:nvSpPr>
          <p:cNvPr id="3" name="Text Placeholder 2">
            <a:extLst>
              <a:ext uri="{FF2B5EF4-FFF2-40B4-BE49-F238E27FC236}">
                <a16:creationId xmlns:a16="http://schemas.microsoft.com/office/drawing/2014/main" id="{33EAE1BE-80C3-EA13-F970-2FD7201491A7}"/>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539A1D5-C18A-100D-C336-2E5ED8BF2204}"/>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endParaRPr lang="en-US"/>
          </a:p>
        </p:txBody>
      </p:sp>
      <p:sp>
        <p:nvSpPr>
          <p:cNvPr id="5" name="Footer Placeholder 4">
            <a:extLst>
              <a:ext uri="{FF2B5EF4-FFF2-40B4-BE49-F238E27FC236}">
                <a16:creationId xmlns:a16="http://schemas.microsoft.com/office/drawing/2014/main" id="{C68E4BE4-A212-6B65-705D-FBF6D51E179C}"/>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a:defRPr/>
            </a:pPr>
            <a:endParaRPr lang="en-US"/>
          </a:p>
        </p:txBody>
      </p:sp>
      <p:sp>
        <p:nvSpPr>
          <p:cNvPr id="6" name="Slide Number Placeholder 5">
            <a:extLst>
              <a:ext uri="{FF2B5EF4-FFF2-40B4-BE49-F238E27FC236}">
                <a16:creationId xmlns:a16="http://schemas.microsoft.com/office/drawing/2014/main" id="{97A55853-4CE3-D19F-BB56-8F05C223AE03}"/>
              </a:ext>
            </a:extLst>
          </p:cNvPr>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ctr" anchorCtr="0" compatLnSpc="1">
            <a:prstTxWarp prst="textNoShape">
              <a:avLst/>
            </a:prstTxWarp>
          </a:bodyPr>
          <a:lstStyle>
            <a:lvl1pPr algn="r">
              <a:defRPr sz="900">
                <a:solidFill>
                  <a:srgbClr val="898989"/>
                </a:solidFill>
              </a:defRPr>
            </a:lvl1pPr>
          </a:lstStyle>
          <a:p>
            <a:fld id="{AFC21F88-69A5-4547-AF86-22195D499DAC}" type="slidenum">
              <a:rPr lang="en-US" altLang="tr-TR"/>
              <a:pPr/>
              <a:t>‹#›</a:t>
            </a:fld>
            <a:endParaRPr lang="en-US" altLang="tr-TR"/>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Lst>
  <p:txStyles>
    <p:titleStyle>
      <a:lvl1pPr algn="l" defTabSz="685800" rtl="0" fontAlgn="base">
        <a:lnSpc>
          <a:spcPct val="90000"/>
        </a:lnSpc>
        <a:spcBef>
          <a:spcPct val="0"/>
        </a:spcBef>
        <a:spcAft>
          <a:spcPct val="0"/>
        </a:spcAft>
        <a:defRPr sz="3300" kern="1200">
          <a:solidFill>
            <a:schemeClr val="tx1"/>
          </a:solidFill>
          <a:latin typeface="+mj-lt"/>
          <a:ea typeface="+mj-ea"/>
          <a:cs typeface="+mj-cs"/>
        </a:defRPr>
      </a:lvl1pPr>
      <a:lvl2pPr algn="l" defTabSz="685800" rtl="0" fontAlgn="base">
        <a:lnSpc>
          <a:spcPct val="90000"/>
        </a:lnSpc>
        <a:spcBef>
          <a:spcPct val="0"/>
        </a:spcBef>
        <a:spcAft>
          <a:spcPct val="0"/>
        </a:spcAft>
        <a:defRPr sz="3300">
          <a:solidFill>
            <a:schemeClr val="tx1"/>
          </a:solidFill>
          <a:latin typeface="Calibri Light" panose="020F0302020204030204" pitchFamily="34" charset="0"/>
        </a:defRPr>
      </a:lvl2pPr>
      <a:lvl3pPr algn="l" defTabSz="685800" rtl="0" fontAlgn="base">
        <a:lnSpc>
          <a:spcPct val="90000"/>
        </a:lnSpc>
        <a:spcBef>
          <a:spcPct val="0"/>
        </a:spcBef>
        <a:spcAft>
          <a:spcPct val="0"/>
        </a:spcAft>
        <a:defRPr sz="3300">
          <a:solidFill>
            <a:schemeClr val="tx1"/>
          </a:solidFill>
          <a:latin typeface="Calibri Light" panose="020F0302020204030204" pitchFamily="34" charset="0"/>
        </a:defRPr>
      </a:lvl3pPr>
      <a:lvl4pPr algn="l" defTabSz="685800" rtl="0" fontAlgn="base">
        <a:lnSpc>
          <a:spcPct val="90000"/>
        </a:lnSpc>
        <a:spcBef>
          <a:spcPct val="0"/>
        </a:spcBef>
        <a:spcAft>
          <a:spcPct val="0"/>
        </a:spcAft>
        <a:defRPr sz="3300">
          <a:solidFill>
            <a:schemeClr val="tx1"/>
          </a:solidFill>
          <a:latin typeface="Calibri Light" panose="020F0302020204030204" pitchFamily="34" charset="0"/>
        </a:defRPr>
      </a:lvl4pPr>
      <a:lvl5pPr algn="l" defTabSz="685800" rtl="0" fontAlgn="base">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fontAlgn="base">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fontAlgn="base">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fontAlgn="base">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fontAlgn="base">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fontAlgn="base">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oleObject" Target="../embeddings/oleObject1.bin"/></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customXml" Target="../ink/ink1.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image" Target="../media/image1.png"/><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image" Target="../media/image1.png"/><Relationship Id="rId1" Type="http://schemas.openxmlformats.org/officeDocument/2006/relationships/slideLayout" Target="../slideLayouts/slideLayout12.xml"/><Relationship Id="rId4" Type="http://schemas.openxmlformats.org/officeDocument/2006/relationships/image" Target="../media/image18.jpeg"/></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png"/><Relationship Id="rId1" Type="http://schemas.openxmlformats.org/officeDocument/2006/relationships/slideLayout" Target="../slideLayouts/slideLayout12.xml"/><Relationship Id="rId5" Type="http://schemas.openxmlformats.org/officeDocument/2006/relationships/image" Target="../media/image21.jpeg"/><Relationship Id="rId4" Type="http://schemas.openxmlformats.org/officeDocument/2006/relationships/image" Target="../media/image20.jpeg"/></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image" Target="../media/image1.png"/><Relationship Id="rId1" Type="http://schemas.openxmlformats.org/officeDocument/2006/relationships/slideLayout" Target="../slideLayouts/slideLayout13.xml"/><Relationship Id="rId4" Type="http://schemas.openxmlformats.org/officeDocument/2006/relationships/image" Target="../media/image22.png"/></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image" Target="../media/image1.png"/><Relationship Id="rId1" Type="http://schemas.openxmlformats.org/officeDocument/2006/relationships/slideLayout" Target="../slideLayouts/slideLayout13.xml"/><Relationship Id="rId5" Type="http://schemas.openxmlformats.org/officeDocument/2006/relationships/image" Target="../media/image24.jpeg"/><Relationship Id="rId4" Type="http://schemas.openxmlformats.org/officeDocument/2006/relationships/image" Target="../media/image23.png"/></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image" Target="../media/image1.png"/><Relationship Id="rId1" Type="http://schemas.openxmlformats.org/officeDocument/2006/relationships/slideLayout" Target="../slideLayouts/slideLayout12.xml"/><Relationship Id="rId4" Type="http://schemas.openxmlformats.org/officeDocument/2006/relationships/image" Target="../media/image25.png"/></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D29CE85C-5C6A-B49B-410A-69E8C29565A8}"/>
              </a:ext>
            </a:extLst>
          </p:cNvPr>
          <p:cNvSpPr>
            <a:spLocks noGrp="1" noChangeArrowheads="1"/>
          </p:cNvSpPr>
          <p:nvPr>
            <p:ph type="title"/>
          </p:nvPr>
        </p:nvSpPr>
        <p:spPr>
          <a:xfrm>
            <a:off x="16155" y="1752600"/>
            <a:ext cx="7772400" cy="1143000"/>
          </a:xfrm>
        </p:spPr>
        <p:txBody>
          <a:bodyPr rtlCol="0">
            <a:normAutofit fontScale="90000"/>
          </a:bodyPr>
          <a:lstStyle/>
          <a:p>
            <a:pPr fontAlgn="auto">
              <a:spcAft>
                <a:spcPts val="0"/>
              </a:spcAft>
              <a:defRPr/>
            </a:pPr>
            <a:br>
              <a:rPr lang="en-US" b="1" i="1" dirty="0"/>
            </a:br>
            <a:r>
              <a:rPr lang="en-US" b="1" i="1" dirty="0" err="1"/>
              <a:t>Beowoulf</a:t>
            </a:r>
            <a:r>
              <a:rPr lang="en-US" b="1" i="1" dirty="0"/>
              <a:t> and Heroic Ideals</a:t>
            </a:r>
            <a:br>
              <a:rPr lang="en-US" b="1" i="1" dirty="0"/>
            </a:br>
            <a:br>
              <a:rPr lang="en-US" b="1" i="1" dirty="0"/>
            </a:br>
            <a:r>
              <a:rPr lang="en-US" b="1" i="1" dirty="0"/>
              <a:t> Week -4</a:t>
            </a:r>
          </a:p>
        </p:txBody>
      </p:sp>
      <p:graphicFrame>
        <p:nvGraphicFramePr>
          <p:cNvPr id="6147" name="Object 5">
            <a:extLst>
              <a:ext uri="{FF2B5EF4-FFF2-40B4-BE49-F238E27FC236}">
                <a16:creationId xmlns:a16="http://schemas.microsoft.com/office/drawing/2014/main" id="{09CB0B3C-4C98-CE5C-8DB8-183828412388}"/>
              </a:ext>
            </a:extLst>
          </p:cNvPr>
          <p:cNvGraphicFramePr>
            <a:graphicFrameLocks noChangeAspect="1"/>
          </p:cNvGraphicFramePr>
          <p:nvPr/>
        </p:nvGraphicFramePr>
        <p:xfrm>
          <a:off x="4846638" y="228600"/>
          <a:ext cx="4105275" cy="6248400"/>
        </p:xfrm>
        <a:graphic>
          <a:graphicData uri="http://schemas.openxmlformats.org/presentationml/2006/ole">
            <mc:AlternateContent xmlns:mc="http://schemas.openxmlformats.org/markup-compatibility/2006">
              <mc:Choice xmlns:v="urn:schemas-microsoft-com:vml" Requires="v">
                <p:oleObj name="Clip" r:id="rId4" imgW="1860550" imgH="2832100" progId="MS_ClipArt_Gallery.2">
                  <p:embed/>
                </p:oleObj>
              </mc:Choice>
              <mc:Fallback>
                <p:oleObj name="Clip" r:id="rId4" imgW="1860550" imgH="2832100" progId="MS_ClipArt_Gallery.2">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46638" y="228600"/>
                        <a:ext cx="4105275" cy="624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 name="Sağ Ok 9">
            <a:extLst>
              <a:ext uri="{FF2B5EF4-FFF2-40B4-BE49-F238E27FC236}">
                <a16:creationId xmlns:a16="http://schemas.microsoft.com/office/drawing/2014/main" id="{158C428C-D95F-A741-B370-C31EEEC5C195}"/>
              </a:ext>
            </a:extLst>
          </p:cNvPr>
          <p:cNvSpPr/>
          <p:nvPr/>
        </p:nvSpPr>
        <p:spPr>
          <a:xfrm>
            <a:off x="446874" y="6241128"/>
            <a:ext cx="2511198" cy="45719"/>
          </a:xfrm>
          <a:prstGeom prst="right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1" name="Metin kutusu 10">
            <a:extLst>
              <a:ext uri="{FF2B5EF4-FFF2-40B4-BE49-F238E27FC236}">
                <a16:creationId xmlns:a16="http://schemas.microsoft.com/office/drawing/2014/main" id="{5EF4E82F-4759-878C-B176-EC031ABC5940}"/>
              </a:ext>
            </a:extLst>
          </p:cNvPr>
          <p:cNvSpPr txBox="1"/>
          <p:nvPr/>
        </p:nvSpPr>
        <p:spPr>
          <a:xfrm>
            <a:off x="304800" y="6338500"/>
            <a:ext cx="3149074" cy="276999"/>
          </a:xfrm>
          <a:prstGeom prst="rect">
            <a:avLst/>
          </a:prstGeom>
          <a:noFill/>
        </p:spPr>
        <p:txBody>
          <a:bodyPr wrap="square" rtlCol="0">
            <a:spAutoFit/>
          </a:bodyPr>
          <a:lstStyle/>
          <a:p>
            <a:r>
              <a:rPr lang="tr-TR" sz="1200" dirty="0" err="1"/>
              <a:t>Assist</a:t>
            </a:r>
            <a:r>
              <a:rPr lang="tr-TR" sz="1200" dirty="0"/>
              <a:t>. Prof. Dr. Pelin GÖLCÜK MİRZA</a:t>
            </a:r>
          </a:p>
        </p:txBody>
      </p:sp>
      <p:pic>
        <p:nvPicPr>
          <p:cNvPr id="12" name="Picture 2" descr="Karabük Üniversitesi - Vikipedi">
            <a:extLst>
              <a:ext uri="{FF2B5EF4-FFF2-40B4-BE49-F238E27FC236}">
                <a16:creationId xmlns:a16="http://schemas.microsoft.com/office/drawing/2014/main" id="{CD4DE40E-E123-1DCC-FA6A-4DB3CF718EC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7102" y="5461325"/>
            <a:ext cx="911398" cy="67100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C53152D-E912-508E-C7E5-EBB86DA417F6}"/>
              </a:ext>
            </a:extLst>
          </p:cNvPr>
          <p:cNvSpPr>
            <a:spLocks noGrp="1"/>
          </p:cNvSpPr>
          <p:nvPr>
            <p:ph type="title"/>
          </p:nvPr>
        </p:nvSpPr>
        <p:spPr/>
        <p:txBody>
          <a:bodyPr/>
          <a:lstStyle/>
          <a:p>
            <a:endParaRPr lang="tr-TR"/>
          </a:p>
        </p:txBody>
      </p:sp>
      <p:pic>
        <p:nvPicPr>
          <p:cNvPr id="1026" name="Picture 2">
            <a:extLst>
              <a:ext uri="{FF2B5EF4-FFF2-40B4-BE49-F238E27FC236}">
                <a16:creationId xmlns:a16="http://schemas.microsoft.com/office/drawing/2014/main" id="{06CB5BE5-FDB0-AEDF-8D21-33854A15FA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0"/>
            <a:ext cx="6858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7115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AD03C2C1-2B5C-52D5-753E-03F04FCEDA70}"/>
              </a:ext>
            </a:extLst>
          </p:cNvPr>
          <p:cNvSpPr>
            <a:spLocks noGrp="1" noChangeArrowheads="1"/>
          </p:cNvSpPr>
          <p:nvPr>
            <p:ph type="title"/>
          </p:nvPr>
        </p:nvSpPr>
        <p:spPr/>
        <p:txBody>
          <a:bodyPr/>
          <a:lstStyle/>
          <a:p>
            <a:pPr algn="ctr"/>
            <a:r>
              <a:rPr lang="en-US" altLang="tr-TR" b="1" dirty="0"/>
              <a:t>Intro to Beowulf</a:t>
            </a:r>
          </a:p>
        </p:txBody>
      </p:sp>
      <p:sp>
        <p:nvSpPr>
          <p:cNvPr id="19459" name="Rectangle 3">
            <a:extLst>
              <a:ext uri="{FF2B5EF4-FFF2-40B4-BE49-F238E27FC236}">
                <a16:creationId xmlns:a16="http://schemas.microsoft.com/office/drawing/2014/main" id="{2148DE46-00C5-69E4-D282-D55135757734}"/>
              </a:ext>
            </a:extLst>
          </p:cNvPr>
          <p:cNvSpPr>
            <a:spLocks noGrp="1" noChangeArrowheads="1"/>
          </p:cNvSpPr>
          <p:nvPr>
            <p:ph idx="1"/>
          </p:nvPr>
        </p:nvSpPr>
        <p:spPr bwMode="auto">
          <a:xfrm>
            <a:off x="-10886" y="1690688"/>
            <a:ext cx="7886700" cy="4351338"/>
          </a:xfrm>
        </p:spPr>
        <p:txBody>
          <a:bodyPr wrap="square" numCol="1" anchor="t" anchorCtr="0" compatLnSpc="1">
            <a:prstTxWarp prst="textNoShape">
              <a:avLst/>
            </a:prstTxWarp>
          </a:bodyPr>
          <a:lstStyle/>
          <a:p>
            <a:r>
              <a:rPr lang="en-US" altLang="tr-TR" dirty="0"/>
              <a:t>It is a heroic narrative</a:t>
            </a:r>
          </a:p>
          <a:p>
            <a:r>
              <a:rPr lang="en-US" altLang="tr-TR" dirty="0"/>
              <a:t>30,000 lines of Anglo-Saxon poetry survive today</a:t>
            </a:r>
          </a:p>
          <a:p>
            <a:r>
              <a:rPr lang="en-US" altLang="tr-TR" dirty="0"/>
              <a:t>It concerns the deeds of a Scandinavian prince, Beowulf</a:t>
            </a:r>
            <a:endParaRPr lang="en-US" altLang="tr-TR" i="1" dirty="0"/>
          </a:p>
          <a:p>
            <a:r>
              <a:rPr lang="en-US" altLang="tr-TR" dirty="0"/>
              <a:t>Author - Unknown, probably a monk</a:t>
            </a:r>
          </a:p>
          <a:p>
            <a:r>
              <a:rPr lang="en-US" altLang="tr-TR" dirty="0"/>
              <a:t>Composed between 750’s – 1000’s</a:t>
            </a:r>
          </a:p>
          <a:p>
            <a:r>
              <a:rPr lang="en-US" altLang="tr-TR" dirty="0"/>
              <a:t>Oldest surviving English poem</a:t>
            </a:r>
          </a:p>
        </p:txBody>
      </p:sp>
      <p:pic>
        <p:nvPicPr>
          <p:cNvPr id="2" name="Picture 5" descr="LALT Auditions For 'Beowulf (And The ...">
            <a:extLst>
              <a:ext uri="{FF2B5EF4-FFF2-40B4-BE49-F238E27FC236}">
                <a16:creationId xmlns:a16="http://schemas.microsoft.com/office/drawing/2014/main" id="{B2750A3A-2FB3-D9C5-E6F8-E3672238704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77000" y="1143000"/>
            <a:ext cx="2362200" cy="34417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459">
                                            <p:txEl>
                                              <p:pRg st="1" end="1"/>
                                            </p:txEl>
                                          </p:spTgt>
                                        </p:tgtEl>
                                        <p:attrNameLst>
                                          <p:attrName>style.visibility</p:attrName>
                                        </p:attrNameLst>
                                      </p:cBhvr>
                                      <p:to>
                                        <p:strVal val="visible"/>
                                      </p:to>
                                    </p:set>
                                    <p:animEffect transition="in" filter="fade">
                                      <p:cBhvr>
                                        <p:cTn id="7" dur="500"/>
                                        <p:tgtEl>
                                          <p:spTgt spid="1945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459">
                                            <p:txEl>
                                              <p:pRg st="0" end="0"/>
                                            </p:txEl>
                                          </p:spTgt>
                                        </p:tgtEl>
                                        <p:attrNameLst>
                                          <p:attrName>style.visibility</p:attrName>
                                        </p:attrNameLst>
                                      </p:cBhvr>
                                      <p:to>
                                        <p:strVal val="visible"/>
                                      </p:to>
                                    </p:set>
                                    <p:animEffect transition="in" filter="fade">
                                      <p:cBhvr>
                                        <p:cTn id="12" dur="500"/>
                                        <p:tgtEl>
                                          <p:spTgt spid="1945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nodeType="clickEffect">
                                  <p:stCondLst>
                                    <p:cond delay="0"/>
                                  </p:stCondLst>
                                  <p:childTnLst>
                                    <p:set>
                                      <p:cBhvr>
                                        <p:cTn id="16" dur="1" fill="hold">
                                          <p:stCondLst>
                                            <p:cond delay="0"/>
                                          </p:stCondLst>
                                        </p:cTn>
                                        <p:tgtEl>
                                          <p:spTgt spid="19459">
                                            <p:txEl>
                                              <p:pRg st="2" end="2"/>
                                            </p:txEl>
                                          </p:spTgt>
                                        </p:tgtEl>
                                        <p:attrNameLst>
                                          <p:attrName>style.visibility</p:attrName>
                                        </p:attrNameLst>
                                      </p:cBhvr>
                                      <p:to>
                                        <p:strVal val="visible"/>
                                      </p:to>
                                    </p:set>
                                    <p:anim calcmode="lin" valueType="num">
                                      <p:cBhvr additive="base">
                                        <p:cTn id="17" dur="500" fill="hold"/>
                                        <p:tgtEl>
                                          <p:spTgt spid="19459">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945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6" presetClass="entr" presetSubtype="16" fill="hold" nodeType="clickEffect">
                                  <p:stCondLst>
                                    <p:cond delay="0"/>
                                  </p:stCondLst>
                                  <p:childTnLst>
                                    <p:set>
                                      <p:cBhvr>
                                        <p:cTn id="22" dur="1" fill="hold">
                                          <p:stCondLst>
                                            <p:cond delay="0"/>
                                          </p:stCondLst>
                                        </p:cTn>
                                        <p:tgtEl>
                                          <p:spTgt spid="19459">
                                            <p:txEl>
                                              <p:pRg st="3" end="3"/>
                                            </p:txEl>
                                          </p:spTgt>
                                        </p:tgtEl>
                                        <p:attrNameLst>
                                          <p:attrName>style.visibility</p:attrName>
                                        </p:attrNameLst>
                                      </p:cBhvr>
                                      <p:to>
                                        <p:strVal val="visible"/>
                                      </p:to>
                                    </p:set>
                                    <p:animEffect transition="in" filter="circle(in)">
                                      <p:cBhvr>
                                        <p:cTn id="23" dur="2000"/>
                                        <p:tgtEl>
                                          <p:spTgt spid="19459">
                                            <p:txEl>
                                              <p:pRg st="3" end="3"/>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14" presetClass="entr" presetSubtype="10" fill="hold" nodeType="clickEffect">
                                  <p:stCondLst>
                                    <p:cond delay="0"/>
                                  </p:stCondLst>
                                  <p:childTnLst>
                                    <p:set>
                                      <p:cBhvr>
                                        <p:cTn id="27" dur="1" fill="hold">
                                          <p:stCondLst>
                                            <p:cond delay="0"/>
                                          </p:stCondLst>
                                        </p:cTn>
                                        <p:tgtEl>
                                          <p:spTgt spid="19459">
                                            <p:txEl>
                                              <p:pRg st="4" end="4"/>
                                            </p:txEl>
                                          </p:spTgt>
                                        </p:tgtEl>
                                        <p:attrNameLst>
                                          <p:attrName>style.visibility</p:attrName>
                                        </p:attrNameLst>
                                      </p:cBhvr>
                                      <p:to>
                                        <p:strVal val="visible"/>
                                      </p:to>
                                    </p:set>
                                    <p:animEffect transition="in" filter="randombar(horizontal)">
                                      <p:cBhvr>
                                        <p:cTn id="28" dur="500"/>
                                        <p:tgtEl>
                                          <p:spTgt spid="19459">
                                            <p:txEl>
                                              <p:pRg st="4" end="4"/>
                                            </p:txEl>
                                          </p:spTgt>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53" presetClass="entr" presetSubtype="16" fill="hold" nodeType="clickEffect">
                                  <p:stCondLst>
                                    <p:cond delay="0"/>
                                  </p:stCondLst>
                                  <p:childTnLst>
                                    <p:set>
                                      <p:cBhvr>
                                        <p:cTn id="32" dur="1" fill="hold">
                                          <p:stCondLst>
                                            <p:cond delay="0"/>
                                          </p:stCondLst>
                                        </p:cTn>
                                        <p:tgtEl>
                                          <p:spTgt spid="19459">
                                            <p:txEl>
                                              <p:pRg st="5" end="5"/>
                                            </p:txEl>
                                          </p:spTgt>
                                        </p:tgtEl>
                                        <p:attrNameLst>
                                          <p:attrName>style.visibility</p:attrName>
                                        </p:attrNameLst>
                                      </p:cBhvr>
                                      <p:to>
                                        <p:strVal val="visible"/>
                                      </p:to>
                                    </p:set>
                                    <p:anim calcmode="lin" valueType="num">
                                      <p:cBhvr>
                                        <p:cTn id="33" dur="500" fill="hold"/>
                                        <p:tgtEl>
                                          <p:spTgt spid="19459">
                                            <p:txEl>
                                              <p:pRg st="5" end="5"/>
                                            </p:txEl>
                                          </p:spTgt>
                                        </p:tgtEl>
                                        <p:attrNameLst>
                                          <p:attrName>ppt_w</p:attrName>
                                        </p:attrNameLst>
                                      </p:cBhvr>
                                      <p:tavLst>
                                        <p:tav tm="0">
                                          <p:val>
                                            <p:fltVal val="0"/>
                                          </p:val>
                                        </p:tav>
                                        <p:tav tm="100000">
                                          <p:val>
                                            <p:strVal val="#ppt_w"/>
                                          </p:val>
                                        </p:tav>
                                      </p:tavLst>
                                    </p:anim>
                                    <p:anim calcmode="lin" valueType="num">
                                      <p:cBhvr>
                                        <p:cTn id="34" dur="500" fill="hold"/>
                                        <p:tgtEl>
                                          <p:spTgt spid="19459">
                                            <p:txEl>
                                              <p:pRg st="5" end="5"/>
                                            </p:txEl>
                                          </p:spTgt>
                                        </p:tgtEl>
                                        <p:attrNameLst>
                                          <p:attrName>ppt_h</p:attrName>
                                        </p:attrNameLst>
                                      </p:cBhvr>
                                      <p:tavLst>
                                        <p:tav tm="0">
                                          <p:val>
                                            <p:fltVal val="0"/>
                                          </p:val>
                                        </p:tav>
                                        <p:tav tm="100000">
                                          <p:val>
                                            <p:strVal val="#ppt_h"/>
                                          </p:val>
                                        </p:tav>
                                      </p:tavLst>
                                    </p:anim>
                                    <p:animEffect transition="in" filter="fade">
                                      <p:cBhvr>
                                        <p:cTn id="35" dur="500"/>
                                        <p:tgtEl>
                                          <p:spTgt spid="1945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EB17CDE3-28EF-4E1B-2386-F86B7E0C791A}"/>
              </a:ext>
            </a:extLst>
          </p:cNvPr>
          <p:cNvSpPr>
            <a:spLocks noGrp="1" noChangeArrowheads="1"/>
          </p:cNvSpPr>
          <p:nvPr>
            <p:ph type="title"/>
          </p:nvPr>
        </p:nvSpPr>
        <p:spPr/>
        <p:txBody>
          <a:bodyPr/>
          <a:lstStyle/>
          <a:p>
            <a:pPr algn="ctr"/>
            <a:r>
              <a:rPr lang="en-US" altLang="tr-TR" b="1" dirty="0"/>
              <a:t>Reflection/Production of Anglo-Saxon Culture</a:t>
            </a:r>
          </a:p>
        </p:txBody>
      </p:sp>
      <p:sp>
        <p:nvSpPr>
          <p:cNvPr id="21507" name="Rectangle 3">
            <a:extLst>
              <a:ext uri="{FF2B5EF4-FFF2-40B4-BE49-F238E27FC236}">
                <a16:creationId xmlns:a16="http://schemas.microsoft.com/office/drawing/2014/main" id="{FEEF3C04-5BF6-6C27-96BD-3D86C5E9CC12}"/>
              </a:ext>
            </a:extLst>
          </p:cNvPr>
          <p:cNvSpPr>
            <a:spLocks noGrp="1" noChangeArrowheads="1"/>
          </p:cNvSpPr>
          <p:nvPr>
            <p:ph idx="1"/>
          </p:nvPr>
        </p:nvSpPr>
        <p:spPr bwMode="auto">
          <a:xfrm>
            <a:off x="152400" y="1524000"/>
            <a:ext cx="8991600" cy="4351338"/>
          </a:xfrm>
        </p:spPr>
        <p:txBody>
          <a:bodyPr wrap="square" numCol="1" anchor="t" anchorCtr="0" compatLnSpc="1">
            <a:prstTxWarp prst="textNoShape">
              <a:avLst/>
            </a:prstTxWarp>
          </a:bodyPr>
          <a:lstStyle/>
          <a:p>
            <a:r>
              <a:rPr lang="en-US" altLang="tr-TR" dirty="0"/>
              <a:t>After the Anglo-Saxon invasion, Germanic society had shaped the British culture.</a:t>
            </a:r>
          </a:p>
          <a:p>
            <a:r>
              <a:rPr lang="en-US" altLang="tr-TR" dirty="0"/>
              <a:t>They were organized by families (chief, kinsmen, family, independent political entities )</a:t>
            </a:r>
          </a:p>
          <a:p>
            <a:r>
              <a:rPr lang="en-US" altLang="tr-TR" dirty="0"/>
              <a:t>Accumulated treasures amount to success</a:t>
            </a:r>
          </a:p>
          <a:p>
            <a:r>
              <a:rPr lang="en-US" altLang="tr-TR" dirty="0"/>
              <a:t>Fame and fortune zealously sought after</a:t>
            </a:r>
          </a:p>
          <a:p>
            <a:r>
              <a:rPr lang="en-US" altLang="tr-TR" dirty="0"/>
              <a:t>Loyalty to one</a:t>
            </a:r>
            <a:r>
              <a:rPr lang="tr-TR" altLang="tr-TR" dirty="0"/>
              <a:t>’</a:t>
            </a:r>
            <a:r>
              <a:rPr lang="en-US" altLang="ja-JP" dirty="0"/>
              <a:t>s leader crucial</a:t>
            </a:r>
          </a:p>
          <a:p>
            <a:r>
              <a:rPr lang="en-US" altLang="tr-TR" dirty="0"/>
              <a:t>Importance of pagan, Germanic, and Christian ideals</a:t>
            </a:r>
          </a:p>
          <a:p>
            <a:pPr marL="0" indent="0">
              <a:buNone/>
            </a:pPr>
            <a:r>
              <a:rPr lang="en-US" altLang="tr-TR" dirty="0"/>
              <a:t> to people whose lives were often hard and uncertain</a:t>
            </a:r>
          </a:p>
        </p:txBody>
      </p:sp>
      <p:pic>
        <p:nvPicPr>
          <p:cNvPr id="10245" name="Picture 5" descr="Anglo-Saxons: a brief history ...">
            <a:extLst>
              <a:ext uri="{FF2B5EF4-FFF2-40B4-BE49-F238E27FC236}">
                <a16:creationId xmlns:a16="http://schemas.microsoft.com/office/drawing/2014/main" id="{FA3197B2-7732-AAC8-E882-5101756FEEA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55443" y="2849563"/>
            <a:ext cx="2836157" cy="220431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15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FF14FB0-17B8-2373-BF27-47DD03A481E8}"/>
              </a:ext>
            </a:extLst>
          </p:cNvPr>
          <p:cNvSpPr>
            <a:spLocks noGrp="1"/>
          </p:cNvSpPr>
          <p:nvPr>
            <p:ph type="title"/>
          </p:nvPr>
        </p:nvSpPr>
        <p:spPr/>
        <p:txBody>
          <a:bodyPr/>
          <a:lstStyle/>
          <a:p>
            <a:pPr algn="ctr"/>
            <a:r>
              <a:rPr lang="tr-TR" b="1" dirty="0" err="1"/>
              <a:t>Heroic</a:t>
            </a:r>
            <a:r>
              <a:rPr lang="tr-TR" b="1" dirty="0"/>
              <a:t> </a:t>
            </a:r>
            <a:r>
              <a:rPr lang="tr-TR" b="1" dirty="0" err="1"/>
              <a:t>Ideals</a:t>
            </a:r>
            <a:r>
              <a:rPr lang="tr-TR" b="1" dirty="0"/>
              <a:t> </a:t>
            </a:r>
            <a:r>
              <a:rPr lang="tr-TR" b="1" dirty="0" err="1"/>
              <a:t>for</a:t>
            </a:r>
            <a:r>
              <a:rPr lang="tr-TR" b="1" dirty="0"/>
              <a:t> </a:t>
            </a:r>
            <a:r>
              <a:rPr lang="tr-TR" b="1" dirty="0" err="1"/>
              <a:t>Perfection</a:t>
            </a:r>
            <a:endParaRPr lang="tr-TR" b="1" dirty="0"/>
          </a:p>
        </p:txBody>
      </p:sp>
      <p:sp>
        <p:nvSpPr>
          <p:cNvPr id="3" name="İçerik Yer Tutucusu 2">
            <a:extLst>
              <a:ext uri="{FF2B5EF4-FFF2-40B4-BE49-F238E27FC236}">
                <a16:creationId xmlns:a16="http://schemas.microsoft.com/office/drawing/2014/main" id="{80753356-1D2E-C379-C70E-C61E9CD99F41}"/>
              </a:ext>
            </a:extLst>
          </p:cNvPr>
          <p:cNvSpPr>
            <a:spLocks noGrp="1"/>
          </p:cNvSpPr>
          <p:nvPr>
            <p:ph idx="1"/>
          </p:nvPr>
        </p:nvSpPr>
        <p:spPr/>
        <p:txBody>
          <a:bodyPr>
            <a:normAutofit lnSpcReduction="10000"/>
          </a:bodyPr>
          <a:lstStyle/>
          <a:p>
            <a:r>
              <a:rPr lang="tr-TR" dirty="0" err="1"/>
              <a:t>Strive</a:t>
            </a:r>
            <a:r>
              <a:rPr lang="tr-TR" dirty="0"/>
              <a:t> </a:t>
            </a:r>
            <a:r>
              <a:rPr lang="tr-TR" dirty="0" err="1"/>
              <a:t>to</a:t>
            </a:r>
            <a:r>
              <a:rPr lang="tr-TR" dirty="0"/>
              <a:t> do </a:t>
            </a:r>
            <a:r>
              <a:rPr lang="tr-TR" dirty="0" err="1"/>
              <a:t>better</a:t>
            </a:r>
            <a:r>
              <a:rPr lang="tr-TR" dirty="0"/>
              <a:t> </a:t>
            </a:r>
            <a:r>
              <a:rPr lang="tr-TR" dirty="0" err="1"/>
              <a:t>than</a:t>
            </a:r>
            <a:r>
              <a:rPr lang="tr-TR" dirty="0"/>
              <a:t> </a:t>
            </a:r>
            <a:r>
              <a:rPr lang="tr-TR" dirty="0" err="1"/>
              <a:t>anyone</a:t>
            </a:r>
            <a:r>
              <a:rPr lang="tr-TR" dirty="0"/>
              <a:t> else</a:t>
            </a:r>
          </a:p>
          <a:p>
            <a:r>
              <a:rPr lang="tr-TR" dirty="0" err="1"/>
              <a:t>Sail</a:t>
            </a:r>
            <a:r>
              <a:rPr lang="tr-TR" dirty="0"/>
              <a:t> a </a:t>
            </a:r>
            <a:r>
              <a:rPr lang="tr-TR" dirty="0" err="1"/>
              <a:t>ship</a:t>
            </a:r>
            <a:r>
              <a:rPr lang="tr-TR" dirty="0"/>
              <a:t> (</a:t>
            </a:r>
            <a:r>
              <a:rPr lang="tr-TR" dirty="0" err="1"/>
              <a:t>whale-road</a:t>
            </a:r>
            <a:r>
              <a:rPr lang="tr-TR" dirty="0"/>
              <a:t>) </a:t>
            </a:r>
            <a:r>
              <a:rPr lang="tr-TR" dirty="0" err="1"/>
              <a:t>through</a:t>
            </a:r>
            <a:r>
              <a:rPr lang="tr-TR" dirty="0"/>
              <a:t> </a:t>
            </a:r>
            <a:r>
              <a:rPr lang="tr-TR" dirty="0" err="1"/>
              <a:t>storm</a:t>
            </a:r>
            <a:endParaRPr lang="tr-TR" dirty="0"/>
          </a:p>
          <a:p>
            <a:r>
              <a:rPr lang="tr-TR" dirty="0" err="1"/>
              <a:t>Swim</a:t>
            </a:r>
            <a:r>
              <a:rPr lang="tr-TR" dirty="0"/>
              <a:t> a </a:t>
            </a:r>
            <a:r>
              <a:rPr lang="tr-TR" dirty="0" err="1"/>
              <a:t>river</a:t>
            </a:r>
            <a:r>
              <a:rPr lang="tr-TR" dirty="0"/>
              <a:t> </a:t>
            </a:r>
            <a:r>
              <a:rPr lang="tr-TR" dirty="0" err="1"/>
              <a:t>or</a:t>
            </a:r>
            <a:r>
              <a:rPr lang="tr-TR" dirty="0"/>
              <a:t> bay</a:t>
            </a:r>
          </a:p>
          <a:p>
            <a:r>
              <a:rPr lang="tr-TR" dirty="0" err="1"/>
              <a:t>Tame</a:t>
            </a:r>
            <a:r>
              <a:rPr lang="tr-TR" dirty="0"/>
              <a:t> a </a:t>
            </a:r>
            <a:r>
              <a:rPr lang="tr-TR" dirty="0" err="1"/>
              <a:t>horse</a:t>
            </a:r>
            <a:endParaRPr lang="tr-TR" dirty="0"/>
          </a:p>
          <a:p>
            <a:r>
              <a:rPr lang="tr-TR" dirty="0" err="1"/>
              <a:t>Choose</a:t>
            </a:r>
            <a:r>
              <a:rPr lang="tr-TR" dirty="0"/>
              <a:t> </a:t>
            </a:r>
            <a:r>
              <a:rPr lang="tr-TR" dirty="0" err="1"/>
              <a:t>the</a:t>
            </a:r>
            <a:r>
              <a:rPr lang="tr-TR" dirty="0"/>
              <a:t> </a:t>
            </a:r>
            <a:r>
              <a:rPr lang="tr-TR" dirty="0" err="1"/>
              <a:t>best</a:t>
            </a:r>
            <a:r>
              <a:rPr lang="tr-TR" dirty="0"/>
              <a:t> </a:t>
            </a:r>
            <a:r>
              <a:rPr lang="tr-TR" dirty="0" err="1"/>
              <a:t>campsite</a:t>
            </a:r>
            <a:endParaRPr lang="tr-TR" dirty="0"/>
          </a:p>
          <a:p>
            <a:r>
              <a:rPr lang="tr-TR" dirty="0"/>
              <a:t>Set </a:t>
            </a:r>
            <a:r>
              <a:rPr lang="tr-TR" dirty="0" err="1"/>
              <a:t>firm</a:t>
            </a:r>
            <a:r>
              <a:rPr lang="tr-TR" dirty="0"/>
              <a:t> </a:t>
            </a:r>
            <a:r>
              <a:rPr lang="tr-TR" dirty="0" err="1"/>
              <a:t>defenses</a:t>
            </a:r>
            <a:endParaRPr lang="tr-TR" dirty="0"/>
          </a:p>
          <a:p>
            <a:r>
              <a:rPr lang="tr-TR" dirty="0" err="1"/>
              <a:t>Successfully</a:t>
            </a:r>
            <a:r>
              <a:rPr lang="tr-TR" dirty="0"/>
              <a:t> </a:t>
            </a:r>
            <a:r>
              <a:rPr lang="tr-TR" dirty="0" err="1"/>
              <a:t>lead</a:t>
            </a:r>
            <a:r>
              <a:rPr lang="tr-TR" dirty="0"/>
              <a:t> his </a:t>
            </a:r>
            <a:r>
              <a:rPr lang="tr-TR" dirty="0" err="1"/>
              <a:t>people</a:t>
            </a:r>
            <a:r>
              <a:rPr lang="tr-TR" dirty="0"/>
              <a:t> in </a:t>
            </a:r>
            <a:r>
              <a:rPr lang="tr-TR" dirty="0" err="1"/>
              <a:t>battle</a:t>
            </a:r>
            <a:endParaRPr lang="tr-TR" dirty="0"/>
          </a:p>
          <a:p>
            <a:r>
              <a:rPr lang="tr-TR" dirty="0" err="1"/>
              <a:t>Plow</a:t>
            </a:r>
            <a:r>
              <a:rPr lang="tr-TR" dirty="0"/>
              <a:t> a </a:t>
            </a:r>
            <a:r>
              <a:rPr lang="tr-TR" dirty="0" err="1"/>
              <a:t>field</a:t>
            </a:r>
            <a:endParaRPr lang="tr-TR" dirty="0"/>
          </a:p>
          <a:p>
            <a:r>
              <a:rPr lang="tr-TR" dirty="0" err="1"/>
              <a:t>Build</a:t>
            </a:r>
            <a:r>
              <a:rPr lang="tr-TR" dirty="0"/>
              <a:t> a </a:t>
            </a:r>
            <a:r>
              <a:rPr lang="tr-TR" dirty="0" err="1"/>
              <a:t>hall</a:t>
            </a:r>
            <a:endParaRPr lang="tr-TR" dirty="0"/>
          </a:p>
          <a:p>
            <a:r>
              <a:rPr lang="tr-TR" dirty="0"/>
              <a:t>FIGHT</a:t>
            </a:r>
          </a:p>
          <a:p>
            <a:r>
              <a:rPr lang="tr-TR" dirty="0" err="1"/>
              <a:t>Skill</a:t>
            </a:r>
            <a:r>
              <a:rPr lang="tr-TR" dirty="0"/>
              <a:t> </a:t>
            </a:r>
            <a:r>
              <a:rPr lang="tr-TR" dirty="0" err="1"/>
              <a:t>and</a:t>
            </a:r>
            <a:r>
              <a:rPr lang="tr-TR" dirty="0"/>
              <a:t> </a:t>
            </a:r>
            <a:r>
              <a:rPr lang="tr-TR" dirty="0" err="1"/>
              <a:t>courage</a:t>
            </a:r>
            <a:endParaRPr lang="tr-TR" dirty="0"/>
          </a:p>
          <a:p>
            <a:r>
              <a:rPr lang="tr-TR" dirty="0" err="1"/>
              <a:t>The</a:t>
            </a:r>
            <a:r>
              <a:rPr lang="tr-TR" dirty="0"/>
              <a:t> ideal </a:t>
            </a:r>
            <a:r>
              <a:rPr lang="tr-TR" dirty="0" err="1"/>
              <a:t>was</a:t>
            </a:r>
            <a:r>
              <a:rPr lang="tr-TR" dirty="0"/>
              <a:t> </a:t>
            </a:r>
            <a:r>
              <a:rPr lang="tr-TR" dirty="0" err="1"/>
              <a:t>for</a:t>
            </a:r>
            <a:r>
              <a:rPr lang="tr-TR" dirty="0"/>
              <a:t> </a:t>
            </a:r>
            <a:r>
              <a:rPr lang="tr-TR" dirty="0" err="1"/>
              <a:t>kings</a:t>
            </a:r>
            <a:r>
              <a:rPr lang="tr-TR" dirty="0"/>
              <a:t> but </a:t>
            </a:r>
            <a:r>
              <a:rPr lang="tr-TR" dirty="0" err="1"/>
              <a:t>male</a:t>
            </a:r>
            <a:r>
              <a:rPr lang="tr-TR" dirty="0"/>
              <a:t> </a:t>
            </a:r>
            <a:r>
              <a:rPr lang="tr-TR" dirty="0" err="1"/>
              <a:t>members</a:t>
            </a:r>
            <a:r>
              <a:rPr lang="tr-TR" dirty="0"/>
              <a:t> </a:t>
            </a:r>
            <a:r>
              <a:rPr lang="tr-TR" dirty="0" err="1"/>
              <a:t>tried</a:t>
            </a:r>
            <a:r>
              <a:rPr lang="tr-TR" dirty="0"/>
              <a:t> </a:t>
            </a:r>
            <a:r>
              <a:rPr lang="tr-TR" dirty="0" err="1"/>
              <a:t>to</a:t>
            </a:r>
            <a:r>
              <a:rPr lang="tr-TR" dirty="0"/>
              <a:t> </a:t>
            </a:r>
            <a:r>
              <a:rPr lang="tr-TR" dirty="0" err="1"/>
              <a:t>imitate</a:t>
            </a:r>
            <a:r>
              <a:rPr lang="tr-TR" dirty="0"/>
              <a:t> it. </a:t>
            </a:r>
          </a:p>
          <a:p>
            <a:endParaRPr lang="tr-TR" dirty="0"/>
          </a:p>
        </p:txBody>
      </p:sp>
    </p:spTree>
    <p:extLst>
      <p:ext uri="{BB962C8B-B14F-4D97-AF65-F5344CB8AC3E}">
        <p14:creationId xmlns:p14="http://schemas.microsoft.com/office/powerpoint/2010/main" val="34328227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33B3FAB7-6466-433B-55FC-7D13C219B302}"/>
              </a:ext>
            </a:extLst>
          </p:cNvPr>
          <p:cNvSpPr>
            <a:spLocks noGrp="1" noChangeArrowheads="1"/>
          </p:cNvSpPr>
          <p:nvPr>
            <p:ph type="title"/>
          </p:nvPr>
        </p:nvSpPr>
        <p:spPr/>
        <p:txBody>
          <a:bodyPr/>
          <a:lstStyle/>
          <a:p>
            <a:pPr algn="ctr"/>
            <a:r>
              <a:rPr lang="en-US" altLang="tr-TR" b="1" dirty="0"/>
              <a:t>Anglo-Saxon Culture</a:t>
            </a:r>
          </a:p>
        </p:txBody>
      </p:sp>
      <p:sp>
        <p:nvSpPr>
          <p:cNvPr id="23555" name="Rectangle 3">
            <a:extLst>
              <a:ext uri="{FF2B5EF4-FFF2-40B4-BE49-F238E27FC236}">
                <a16:creationId xmlns:a16="http://schemas.microsoft.com/office/drawing/2014/main" id="{39D047C9-944F-89F2-46DD-F28B81BFF9A9}"/>
              </a:ext>
            </a:extLst>
          </p:cNvPr>
          <p:cNvSpPr>
            <a:spLocks noGrp="1" noChangeArrowheads="1"/>
          </p:cNvSpPr>
          <p:nvPr>
            <p:ph idx="1"/>
          </p:nvPr>
        </p:nvSpPr>
        <p:spPr bwMode="auto">
          <a:xfrm>
            <a:off x="609600" y="1905000"/>
            <a:ext cx="5486400" cy="4343400"/>
          </a:xfrm>
        </p:spPr>
        <p:txBody>
          <a:bodyPr wrap="square" numCol="1" anchor="t" anchorCtr="0" compatLnSpc="1">
            <a:prstTxWarp prst="textNoShape">
              <a:avLst/>
            </a:prstTxWarp>
          </a:bodyPr>
          <a:lstStyle/>
          <a:p>
            <a:r>
              <a:rPr lang="en-US" altLang="tr-TR" dirty="0"/>
              <a:t>Fierce, hardy life of warrior and seamen</a:t>
            </a:r>
          </a:p>
          <a:p>
            <a:r>
              <a:rPr lang="en-US" altLang="tr-TR" dirty="0"/>
              <a:t>Strength, courage, leadership abilities appreciated </a:t>
            </a:r>
          </a:p>
          <a:p>
            <a:r>
              <a:rPr lang="en-US" altLang="tr-TR" dirty="0"/>
              <a:t>Boisterous yet elaborately ritualized customs of the mead-hall</a:t>
            </a:r>
          </a:p>
          <a:p>
            <a:r>
              <a:rPr lang="en-US" altLang="tr-TR" dirty="0"/>
              <a:t>Expected the hero to  boast</a:t>
            </a:r>
          </a:p>
        </p:txBody>
      </p:sp>
      <p:pic>
        <p:nvPicPr>
          <p:cNvPr id="12292" name="Picture 6" descr="war13_s.jpg                                                    00000010Macintosh HD                   ABA78158:">
            <a:extLst>
              <a:ext uri="{FF2B5EF4-FFF2-40B4-BE49-F238E27FC236}">
                <a16:creationId xmlns:a16="http://schemas.microsoft.com/office/drawing/2014/main" id="{F9194250-8BBA-9A03-19DC-B46D5EC928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8400" y="1905000"/>
            <a:ext cx="2209800"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1" presetClass="entr" presetSubtype="1" fill="hold" nodeType="clickEffect">
                                  <p:stCondLst>
                                    <p:cond delay="0"/>
                                  </p:stCondLst>
                                  <p:childTnLst>
                                    <p:set>
                                      <p:cBhvr>
                                        <p:cTn id="6" dur="1" fill="hold">
                                          <p:stCondLst>
                                            <p:cond delay="0"/>
                                          </p:stCondLst>
                                        </p:cTn>
                                        <p:tgtEl>
                                          <p:spTgt spid="23555">
                                            <p:txEl>
                                              <p:pRg st="0" end="0"/>
                                            </p:txEl>
                                          </p:spTgt>
                                        </p:tgtEl>
                                        <p:attrNameLst>
                                          <p:attrName>style.visibility</p:attrName>
                                        </p:attrNameLst>
                                      </p:cBhvr>
                                      <p:to>
                                        <p:strVal val="visible"/>
                                      </p:to>
                                    </p:set>
                                    <p:animEffect transition="in" filter="wheel(1)">
                                      <p:cBhvr>
                                        <p:cTn id="7" dur="2000"/>
                                        <p:tgtEl>
                                          <p:spTgt spid="2355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23555">
                                            <p:txEl>
                                              <p:pRg st="1" end="1"/>
                                            </p:txEl>
                                          </p:spTgt>
                                        </p:tgtEl>
                                        <p:attrNameLst>
                                          <p:attrName>style.visibility</p:attrName>
                                        </p:attrNameLst>
                                      </p:cBhvr>
                                      <p:to>
                                        <p:strVal val="visible"/>
                                      </p:to>
                                    </p:set>
                                    <p:animEffect transition="in" filter="wipe(down)">
                                      <p:cBhvr>
                                        <p:cTn id="12" dur="500"/>
                                        <p:tgtEl>
                                          <p:spTgt spid="2355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1" presetClass="entr" presetSubtype="0" fill="hold" nodeType="clickEffect">
                                  <p:stCondLst>
                                    <p:cond delay="0"/>
                                  </p:stCondLst>
                                  <p:childTnLst>
                                    <p:set>
                                      <p:cBhvr>
                                        <p:cTn id="16" dur="1" fill="hold">
                                          <p:stCondLst>
                                            <p:cond delay="0"/>
                                          </p:stCondLst>
                                        </p:cTn>
                                        <p:tgtEl>
                                          <p:spTgt spid="23555">
                                            <p:txEl>
                                              <p:pRg st="2" end="2"/>
                                            </p:txEl>
                                          </p:spTgt>
                                        </p:tgtEl>
                                        <p:attrNameLst>
                                          <p:attrName>style.visibility</p:attrName>
                                        </p:attrNameLst>
                                      </p:cBhvr>
                                      <p:to>
                                        <p:strVal val="visible"/>
                                      </p:to>
                                    </p:set>
                                    <p:anim calcmode="lin" valueType="num">
                                      <p:cBhvr>
                                        <p:cTn id="17" dur="1000" fill="hold"/>
                                        <p:tgtEl>
                                          <p:spTgt spid="23555">
                                            <p:txEl>
                                              <p:pRg st="2" end="2"/>
                                            </p:txEl>
                                          </p:spTgt>
                                        </p:tgtEl>
                                        <p:attrNameLst>
                                          <p:attrName>ppt_w</p:attrName>
                                        </p:attrNameLst>
                                      </p:cBhvr>
                                      <p:tavLst>
                                        <p:tav tm="0">
                                          <p:val>
                                            <p:fltVal val="0"/>
                                          </p:val>
                                        </p:tav>
                                        <p:tav tm="100000">
                                          <p:val>
                                            <p:strVal val="#ppt_w"/>
                                          </p:val>
                                        </p:tav>
                                      </p:tavLst>
                                    </p:anim>
                                    <p:anim calcmode="lin" valueType="num">
                                      <p:cBhvr>
                                        <p:cTn id="18" dur="1000" fill="hold"/>
                                        <p:tgtEl>
                                          <p:spTgt spid="23555">
                                            <p:txEl>
                                              <p:pRg st="2" end="2"/>
                                            </p:txEl>
                                          </p:spTgt>
                                        </p:tgtEl>
                                        <p:attrNameLst>
                                          <p:attrName>ppt_h</p:attrName>
                                        </p:attrNameLst>
                                      </p:cBhvr>
                                      <p:tavLst>
                                        <p:tav tm="0">
                                          <p:val>
                                            <p:fltVal val="0"/>
                                          </p:val>
                                        </p:tav>
                                        <p:tav tm="100000">
                                          <p:val>
                                            <p:strVal val="#ppt_h"/>
                                          </p:val>
                                        </p:tav>
                                      </p:tavLst>
                                    </p:anim>
                                    <p:anim calcmode="lin" valueType="num">
                                      <p:cBhvr>
                                        <p:cTn id="19" dur="1000" fill="hold"/>
                                        <p:tgtEl>
                                          <p:spTgt spid="23555">
                                            <p:txEl>
                                              <p:pRg st="2" end="2"/>
                                            </p:txEl>
                                          </p:spTgt>
                                        </p:tgtEl>
                                        <p:attrNameLst>
                                          <p:attrName>style.rotation</p:attrName>
                                        </p:attrNameLst>
                                      </p:cBhvr>
                                      <p:tavLst>
                                        <p:tav tm="0">
                                          <p:val>
                                            <p:fltVal val="90"/>
                                          </p:val>
                                        </p:tav>
                                        <p:tav tm="100000">
                                          <p:val>
                                            <p:fltVal val="0"/>
                                          </p:val>
                                        </p:tav>
                                      </p:tavLst>
                                    </p:anim>
                                    <p:animEffect transition="in" filter="fade">
                                      <p:cBhvr>
                                        <p:cTn id="20" dur="1000"/>
                                        <p:tgtEl>
                                          <p:spTgt spid="23555">
                                            <p:txEl>
                                              <p:pRg st="2" end="2"/>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53" presetClass="entr" presetSubtype="16" fill="hold" nodeType="clickEffect">
                                  <p:stCondLst>
                                    <p:cond delay="0"/>
                                  </p:stCondLst>
                                  <p:childTnLst>
                                    <p:set>
                                      <p:cBhvr>
                                        <p:cTn id="24" dur="1" fill="hold">
                                          <p:stCondLst>
                                            <p:cond delay="0"/>
                                          </p:stCondLst>
                                        </p:cTn>
                                        <p:tgtEl>
                                          <p:spTgt spid="23555">
                                            <p:txEl>
                                              <p:pRg st="3" end="3"/>
                                            </p:txEl>
                                          </p:spTgt>
                                        </p:tgtEl>
                                        <p:attrNameLst>
                                          <p:attrName>style.visibility</p:attrName>
                                        </p:attrNameLst>
                                      </p:cBhvr>
                                      <p:to>
                                        <p:strVal val="visible"/>
                                      </p:to>
                                    </p:set>
                                    <p:anim calcmode="lin" valueType="num">
                                      <p:cBhvr>
                                        <p:cTn id="25" dur="500" fill="hold"/>
                                        <p:tgtEl>
                                          <p:spTgt spid="23555">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23555">
                                            <p:txEl>
                                              <p:pRg st="3" end="3"/>
                                            </p:txEl>
                                          </p:spTgt>
                                        </p:tgtEl>
                                        <p:attrNameLst>
                                          <p:attrName>ppt_h</p:attrName>
                                        </p:attrNameLst>
                                      </p:cBhvr>
                                      <p:tavLst>
                                        <p:tav tm="0">
                                          <p:val>
                                            <p:fltVal val="0"/>
                                          </p:val>
                                        </p:tav>
                                        <p:tav tm="100000">
                                          <p:val>
                                            <p:strVal val="#ppt_h"/>
                                          </p:val>
                                        </p:tav>
                                      </p:tavLst>
                                    </p:anim>
                                    <p:animEffect transition="in" filter="fade">
                                      <p:cBhvr>
                                        <p:cTn id="27" dur="500"/>
                                        <p:tgtEl>
                                          <p:spTgt spid="2355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498B758A-036C-A9B3-871E-CF8FFB13B9B7}"/>
              </a:ext>
            </a:extLst>
          </p:cNvPr>
          <p:cNvSpPr>
            <a:spLocks noGrp="1" noChangeArrowheads="1"/>
          </p:cNvSpPr>
          <p:nvPr>
            <p:ph type="title"/>
          </p:nvPr>
        </p:nvSpPr>
        <p:spPr/>
        <p:txBody>
          <a:bodyPr/>
          <a:lstStyle/>
          <a:p>
            <a:pPr algn="ctr"/>
            <a:r>
              <a:rPr lang="en-US" altLang="tr-TR" dirty="0"/>
              <a:t>Anglo-Saxon Ideals </a:t>
            </a:r>
            <a:br>
              <a:rPr lang="en-US" altLang="tr-TR" dirty="0"/>
            </a:br>
            <a:r>
              <a:rPr lang="en-US" altLang="tr-TR" dirty="0"/>
              <a:t>Codes of Conduct</a:t>
            </a:r>
          </a:p>
        </p:txBody>
      </p:sp>
      <p:sp>
        <p:nvSpPr>
          <p:cNvPr id="24579" name="Rectangle 3">
            <a:extLst>
              <a:ext uri="{FF2B5EF4-FFF2-40B4-BE49-F238E27FC236}">
                <a16:creationId xmlns:a16="http://schemas.microsoft.com/office/drawing/2014/main" id="{A0951B55-0110-A0B6-C8AF-C13FC685CE8A}"/>
              </a:ext>
            </a:extLst>
          </p:cNvPr>
          <p:cNvSpPr>
            <a:spLocks noGrp="1" noChangeArrowheads="1"/>
          </p:cNvSpPr>
          <p:nvPr>
            <p:ph idx="1"/>
          </p:nvPr>
        </p:nvSpPr>
        <p:spPr bwMode="auto"/>
        <p:txBody>
          <a:bodyPr wrap="square" numCol="1" anchor="t" anchorCtr="0" compatLnSpc="1">
            <a:prstTxWarp prst="textNoShape">
              <a:avLst/>
            </a:prstTxWarp>
          </a:bodyPr>
          <a:lstStyle/>
          <a:p>
            <a:r>
              <a:rPr lang="en-US" altLang="tr-TR" dirty="0"/>
              <a:t>Good defeats evil</a:t>
            </a:r>
          </a:p>
          <a:p>
            <a:r>
              <a:rPr lang="en-US" altLang="tr-TR" dirty="0"/>
              <a:t>“Wergild”--restitution for murder or expect revenge from victim</a:t>
            </a:r>
            <a:r>
              <a:rPr lang="ja-JP" altLang="en-US"/>
              <a:t>’</a:t>
            </a:r>
            <a:r>
              <a:rPr lang="en-US" altLang="ja-JP" dirty="0"/>
              <a:t>s relatives</a:t>
            </a:r>
          </a:p>
          <a:p>
            <a:r>
              <a:rPr lang="en-US" altLang="tr-TR" dirty="0"/>
              <a:t>Boasts must be backed with actions.</a:t>
            </a:r>
          </a:p>
          <a:p>
            <a:r>
              <a:rPr lang="en-US" altLang="tr-TR" dirty="0"/>
              <a:t>Fate is in control (“</a:t>
            </a:r>
            <a:r>
              <a:rPr lang="en-US" altLang="tr-TR" dirty="0" err="1"/>
              <a:t>wyrd</a:t>
            </a:r>
            <a:r>
              <a:rPr lang="en-US" altLang="tr-TR" dirty="0"/>
              <a:t>”)</a:t>
            </a:r>
          </a:p>
          <a:p>
            <a:r>
              <a:rPr lang="en-US" altLang="tr-TR" dirty="0"/>
              <a:t>Fair fights are the only honorable fights</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4579">
                                            <p:txEl>
                                              <p:pRg st="0" end="0"/>
                                            </p:txEl>
                                          </p:spTgt>
                                        </p:tgtEl>
                                        <p:attrNameLst>
                                          <p:attrName>style.visibility</p:attrName>
                                        </p:attrNameLst>
                                      </p:cBhvr>
                                      <p:to>
                                        <p:strVal val="visible"/>
                                      </p:to>
                                    </p:set>
                                    <p:anim calcmode="lin" valueType="num">
                                      <p:cBhvr additive="base">
                                        <p:cTn id="7" dur="500" fill="hold"/>
                                        <p:tgtEl>
                                          <p:spTgt spid="2457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457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42" presetClass="entr" presetSubtype="0" fill="hold" nodeType="clickEffect">
                                  <p:stCondLst>
                                    <p:cond delay="0"/>
                                  </p:stCondLst>
                                  <p:childTnLst>
                                    <p:set>
                                      <p:cBhvr>
                                        <p:cTn id="12" dur="1" fill="hold">
                                          <p:stCondLst>
                                            <p:cond delay="0"/>
                                          </p:stCondLst>
                                        </p:cTn>
                                        <p:tgtEl>
                                          <p:spTgt spid="24579">
                                            <p:txEl>
                                              <p:pRg st="1" end="1"/>
                                            </p:txEl>
                                          </p:spTgt>
                                        </p:tgtEl>
                                        <p:attrNameLst>
                                          <p:attrName>style.visibility</p:attrName>
                                        </p:attrNameLst>
                                      </p:cBhvr>
                                      <p:to>
                                        <p:strVal val="visible"/>
                                      </p:to>
                                    </p:set>
                                    <p:animEffect transition="in" filter="fade">
                                      <p:cBhvr>
                                        <p:cTn id="13" dur="1000"/>
                                        <p:tgtEl>
                                          <p:spTgt spid="24579">
                                            <p:txEl>
                                              <p:pRg st="1" end="1"/>
                                            </p:txEl>
                                          </p:spTgt>
                                        </p:tgtEl>
                                      </p:cBhvr>
                                    </p:animEffect>
                                    <p:anim calcmode="lin" valueType="num">
                                      <p:cBhvr>
                                        <p:cTn id="14" dur="1000" fill="hold"/>
                                        <p:tgtEl>
                                          <p:spTgt spid="24579">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2457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0"/>
                            </p:stCondLst>
                            <p:childTnLst>
                              <p:par>
                                <p:cTn id="18" presetID="6" presetClass="entr" presetSubtype="16" fill="hold" nodeType="clickEffect">
                                  <p:stCondLst>
                                    <p:cond delay="0"/>
                                  </p:stCondLst>
                                  <p:childTnLst>
                                    <p:set>
                                      <p:cBhvr>
                                        <p:cTn id="19" dur="1" fill="hold">
                                          <p:stCondLst>
                                            <p:cond delay="0"/>
                                          </p:stCondLst>
                                        </p:cTn>
                                        <p:tgtEl>
                                          <p:spTgt spid="24579">
                                            <p:txEl>
                                              <p:pRg st="2" end="2"/>
                                            </p:txEl>
                                          </p:spTgt>
                                        </p:tgtEl>
                                        <p:attrNameLst>
                                          <p:attrName>style.visibility</p:attrName>
                                        </p:attrNameLst>
                                      </p:cBhvr>
                                      <p:to>
                                        <p:strVal val="visible"/>
                                      </p:to>
                                    </p:set>
                                    <p:animEffect transition="in" filter="circle(in)">
                                      <p:cBhvr>
                                        <p:cTn id="20" dur="2000"/>
                                        <p:tgtEl>
                                          <p:spTgt spid="24579">
                                            <p:txEl>
                                              <p:pRg st="2" end="2"/>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4" presetClass="entr" presetSubtype="10" fill="hold" nodeType="clickEffect">
                                  <p:stCondLst>
                                    <p:cond delay="0"/>
                                  </p:stCondLst>
                                  <p:childTnLst>
                                    <p:set>
                                      <p:cBhvr>
                                        <p:cTn id="24" dur="1" fill="hold">
                                          <p:stCondLst>
                                            <p:cond delay="0"/>
                                          </p:stCondLst>
                                        </p:cTn>
                                        <p:tgtEl>
                                          <p:spTgt spid="24579">
                                            <p:txEl>
                                              <p:pRg st="3" end="3"/>
                                            </p:txEl>
                                          </p:spTgt>
                                        </p:tgtEl>
                                        <p:attrNameLst>
                                          <p:attrName>style.visibility</p:attrName>
                                        </p:attrNameLst>
                                      </p:cBhvr>
                                      <p:to>
                                        <p:strVal val="visible"/>
                                      </p:to>
                                    </p:set>
                                    <p:animEffect transition="in" filter="randombar(horizontal)">
                                      <p:cBhvr>
                                        <p:cTn id="25" dur="500"/>
                                        <p:tgtEl>
                                          <p:spTgt spid="24579">
                                            <p:txEl>
                                              <p:pRg st="3" end="3"/>
                                            </p:txEl>
                                          </p:spTgt>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31" presetClass="entr" presetSubtype="0" fill="hold" nodeType="clickEffect">
                                  <p:stCondLst>
                                    <p:cond delay="0"/>
                                  </p:stCondLst>
                                  <p:childTnLst>
                                    <p:set>
                                      <p:cBhvr>
                                        <p:cTn id="29" dur="1" fill="hold">
                                          <p:stCondLst>
                                            <p:cond delay="0"/>
                                          </p:stCondLst>
                                        </p:cTn>
                                        <p:tgtEl>
                                          <p:spTgt spid="24579">
                                            <p:txEl>
                                              <p:pRg st="4" end="4"/>
                                            </p:txEl>
                                          </p:spTgt>
                                        </p:tgtEl>
                                        <p:attrNameLst>
                                          <p:attrName>style.visibility</p:attrName>
                                        </p:attrNameLst>
                                      </p:cBhvr>
                                      <p:to>
                                        <p:strVal val="visible"/>
                                      </p:to>
                                    </p:set>
                                    <p:anim calcmode="lin" valueType="num">
                                      <p:cBhvr>
                                        <p:cTn id="30" dur="1000" fill="hold"/>
                                        <p:tgtEl>
                                          <p:spTgt spid="24579">
                                            <p:txEl>
                                              <p:pRg st="4" end="4"/>
                                            </p:txEl>
                                          </p:spTgt>
                                        </p:tgtEl>
                                        <p:attrNameLst>
                                          <p:attrName>ppt_w</p:attrName>
                                        </p:attrNameLst>
                                      </p:cBhvr>
                                      <p:tavLst>
                                        <p:tav tm="0">
                                          <p:val>
                                            <p:fltVal val="0"/>
                                          </p:val>
                                        </p:tav>
                                        <p:tav tm="100000">
                                          <p:val>
                                            <p:strVal val="#ppt_w"/>
                                          </p:val>
                                        </p:tav>
                                      </p:tavLst>
                                    </p:anim>
                                    <p:anim calcmode="lin" valueType="num">
                                      <p:cBhvr>
                                        <p:cTn id="31" dur="1000" fill="hold"/>
                                        <p:tgtEl>
                                          <p:spTgt spid="24579">
                                            <p:txEl>
                                              <p:pRg st="4" end="4"/>
                                            </p:txEl>
                                          </p:spTgt>
                                        </p:tgtEl>
                                        <p:attrNameLst>
                                          <p:attrName>ppt_h</p:attrName>
                                        </p:attrNameLst>
                                      </p:cBhvr>
                                      <p:tavLst>
                                        <p:tav tm="0">
                                          <p:val>
                                            <p:fltVal val="0"/>
                                          </p:val>
                                        </p:tav>
                                        <p:tav tm="100000">
                                          <p:val>
                                            <p:strVal val="#ppt_h"/>
                                          </p:val>
                                        </p:tav>
                                      </p:tavLst>
                                    </p:anim>
                                    <p:anim calcmode="lin" valueType="num">
                                      <p:cBhvr>
                                        <p:cTn id="32" dur="1000" fill="hold"/>
                                        <p:tgtEl>
                                          <p:spTgt spid="24579">
                                            <p:txEl>
                                              <p:pRg st="4" end="4"/>
                                            </p:txEl>
                                          </p:spTgt>
                                        </p:tgtEl>
                                        <p:attrNameLst>
                                          <p:attrName>style.rotation</p:attrName>
                                        </p:attrNameLst>
                                      </p:cBhvr>
                                      <p:tavLst>
                                        <p:tav tm="0">
                                          <p:val>
                                            <p:fltVal val="90"/>
                                          </p:val>
                                        </p:tav>
                                        <p:tav tm="100000">
                                          <p:val>
                                            <p:fltVal val="0"/>
                                          </p:val>
                                        </p:tav>
                                      </p:tavLst>
                                    </p:anim>
                                    <p:animEffect transition="in" filter="fade">
                                      <p:cBhvr>
                                        <p:cTn id="33" dur="1000"/>
                                        <p:tgtEl>
                                          <p:spTgt spid="2457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A1BA70A-D5F3-F7DA-4AA7-E93C2A30999E}"/>
              </a:ext>
            </a:extLst>
          </p:cNvPr>
          <p:cNvSpPr>
            <a:spLocks noGrp="1"/>
          </p:cNvSpPr>
          <p:nvPr>
            <p:ph type="title"/>
          </p:nvPr>
        </p:nvSpPr>
        <p:spPr>
          <a:xfrm>
            <a:off x="304800" y="762000"/>
            <a:ext cx="8286750" cy="1325563"/>
          </a:xfrm>
        </p:spPr>
        <p:txBody>
          <a:bodyPr/>
          <a:lstStyle/>
          <a:p>
            <a:pPr algn="ctr"/>
            <a:r>
              <a:rPr lang="tr-TR" sz="3200" b="1" dirty="0"/>
              <a:t>Three </a:t>
            </a:r>
            <a:r>
              <a:rPr lang="tr-TR" sz="3200" b="1" dirty="0" err="1"/>
              <a:t>Norns:</a:t>
            </a:r>
            <a:r>
              <a:rPr lang="tr-TR" sz="3200" b="1" i="0" dirty="0" err="1">
                <a:solidFill>
                  <a:srgbClr val="444340"/>
                </a:solidFill>
                <a:effectLst/>
              </a:rPr>
              <a:t>Spinners</a:t>
            </a:r>
            <a:r>
              <a:rPr lang="tr-TR" sz="3200" b="1" i="0" dirty="0">
                <a:solidFill>
                  <a:srgbClr val="444340"/>
                </a:solidFill>
                <a:effectLst/>
              </a:rPr>
              <a:t> of </a:t>
            </a:r>
            <a:r>
              <a:rPr lang="tr-TR" sz="3200" b="1" i="0" dirty="0" err="1">
                <a:solidFill>
                  <a:srgbClr val="444340"/>
                </a:solidFill>
                <a:effectLst/>
              </a:rPr>
              <a:t>the</a:t>
            </a:r>
            <a:r>
              <a:rPr lang="tr-TR" sz="3200" b="1" i="0" dirty="0">
                <a:solidFill>
                  <a:srgbClr val="444340"/>
                </a:solidFill>
                <a:effectLst/>
              </a:rPr>
              <a:t> Web of Time</a:t>
            </a:r>
            <a:br>
              <a:rPr lang="tr-TR" b="1" i="0" dirty="0">
                <a:solidFill>
                  <a:srgbClr val="444340"/>
                </a:solidFill>
                <a:effectLst/>
                <a:latin typeface="Yrsa"/>
              </a:rPr>
            </a:br>
            <a:br>
              <a:rPr lang="tr-TR" b="1" i="0" dirty="0">
                <a:solidFill>
                  <a:srgbClr val="444340"/>
                </a:solidFill>
                <a:effectLst/>
                <a:latin typeface="Yrsa"/>
              </a:rPr>
            </a:br>
            <a:r>
              <a:rPr lang="tr-TR" sz="2000" b="1" i="0" dirty="0">
                <a:solidFill>
                  <a:srgbClr val="444340"/>
                </a:solidFill>
                <a:effectLst/>
                <a:latin typeface="Yrsa"/>
              </a:rPr>
              <a:t>«</a:t>
            </a:r>
            <a:r>
              <a:rPr lang="tr-TR" sz="2000" b="0" i="0" dirty="0" err="1">
                <a:solidFill>
                  <a:srgbClr val="444340"/>
                </a:solidFill>
                <a:effectLst/>
                <a:latin typeface="Roboto" panose="02000000000000000000" pitchFamily="2" charset="0"/>
              </a:rPr>
              <a:t>Wyrd</a:t>
            </a:r>
            <a:r>
              <a:rPr lang="tr-TR" sz="2000" b="0" i="0" dirty="0">
                <a:solidFill>
                  <a:srgbClr val="444340"/>
                </a:solidFill>
                <a:effectLst/>
                <a:latin typeface="Roboto" panose="02000000000000000000" pitchFamily="2" charset="0"/>
              </a:rPr>
              <a:t>» is </a:t>
            </a:r>
            <a:r>
              <a:rPr lang="tr-TR" sz="2000" b="0" i="0" dirty="0" err="1">
                <a:solidFill>
                  <a:srgbClr val="444340"/>
                </a:solidFill>
                <a:effectLst/>
                <a:latin typeface="Roboto" panose="02000000000000000000" pitchFamily="2" charset="0"/>
              </a:rPr>
              <a:t>the</a:t>
            </a:r>
            <a:r>
              <a:rPr lang="tr-TR" sz="2000" b="0" i="0" dirty="0">
                <a:solidFill>
                  <a:srgbClr val="444340"/>
                </a:solidFill>
                <a:effectLst/>
                <a:latin typeface="Roboto" panose="02000000000000000000" pitchFamily="2" charset="0"/>
              </a:rPr>
              <a:t> </a:t>
            </a:r>
            <a:r>
              <a:rPr lang="tr-TR" sz="2000" b="0" i="0" dirty="0" err="1">
                <a:solidFill>
                  <a:srgbClr val="444340"/>
                </a:solidFill>
                <a:effectLst/>
                <a:latin typeface="Roboto" panose="02000000000000000000" pitchFamily="2" charset="0"/>
              </a:rPr>
              <a:t>concept</a:t>
            </a:r>
            <a:r>
              <a:rPr lang="tr-TR" sz="2000" b="0" i="0" dirty="0">
                <a:solidFill>
                  <a:srgbClr val="444340"/>
                </a:solidFill>
                <a:effectLst/>
                <a:latin typeface="Roboto" panose="02000000000000000000" pitchFamily="2" charset="0"/>
              </a:rPr>
              <a:t> </a:t>
            </a:r>
            <a:r>
              <a:rPr lang="tr-TR" sz="2000" b="0" i="0" dirty="0" err="1">
                <a:solidFill>
                  <a:srgbClr val="444340"/>
                </a:solidFill>
                <a:effectLst/>
                <a:latin typeface="Roboto" panose="02000000000000000000" pitchFamily="2" charset="0"/>
              </a:rPr>
              <a:t>that</a:t>
            </a:r>
            <a:r>
              <a:rPr lang="tr-TR" sz="2000" b="0" i="0" dirty="0">
                <a:solidFill>
                  <a:srgbClr val="444340"/>
                </a:solidFill>
                <a:effectLst/>
                <a:latin typeface="Roboto" panose="02000000000000000000" pitchFamily="2" charset="0"/>
              </a:rPr>
              <a:t> </a:t>
            </a:r>
            <a:r>
              <a:rPr lang="tr-TR" sz="2000" b="0" i="0" dirty="0" err="1">
                <a:solidFill>
                  <a:srgbClr val="444340"/>
                </a:solidFill>
                <a:effectLst/>
                <a:latin typeface="Roboto" panose="02000000000000000000" pitchFamily="2" charset="0"/>
              </a:rPr>
              <a:t>everything</a:t>
            </a:r>
            <a:r>
              <a:rPr lang="tr-TR" sz="2000" b="0" i="0" dirty="0">
                <a:solidFill>
                  <a:srgbClr val="444340"/>
                </a:solidFill>
                <a:effectLst/>
                <a:latin typeface="Roboto" panose="02000000000000000000" pitchFamily="2" charset="0"/>
              </a:rPr>
              <a:t> in </a:t>
            </a:r>
            <a:r>
              <a:rPr lang="tr-TR" sz="2000" b="0" i="0" dirty="0" err="1">
                <a:solidFill>
                  <a:srgbClr val="444340"/>
                </a:solidFill>
                <a:effectLst/>
                <a:latin typeface="Roboto" panose="02000000000000000000" pitchFamily="2" charset="0"/>
              </a:rPr>
              <a:t>the</a:t>
            </a:r>
            <a:r>
              <a:rPr lang="tr-TR" sz="2000" b="0" i="0" dirty="0">
                <a:solidFill>
                  <a:srgbClr val="444340"/>
                </a:solidFill>
                <a:effectLst/>
                <a:latin typeface="Roboto" panose="02000000000000000000" pitchFamily="2" charset="0"/>
              </a:rPr>
              <a:t> </a:t>
            </a:r>
            <a:r>
              <a:rPr lang="tr-TR" sz="2000" b="0" i="0" dirty="0" err="1">
                <a:solidFill>
                  <a:srgbClr val="444340"/>
                </a:solidFill>
                <a:effectLst/>
                <a:latin typeface="Roboto" panose="02000000000000000000" pitchFamily="2" charset="0"/>
              </a:rPr>
              <a:t>universe</a:t>
            </a:r>
            <a:r>
              <a:rPr lang="tr-TR" sz="2000" b="0" i="0" dirty="0">
                <a:solidFill>
                  <a:srgbClr val="444340"/>
                </a:solidFill>
                <a:effectLst/>
                <a:latin typeface="Roboto" panose="02000000000000000000" pitchFamily="2" charset="0"/>
              </a:rPr>
              <a:t> is </a:t>
            </a:r>
            <a:r>
              <a:rPr lang="tr-TR" sz="2000" b="0" i="0" dirty="0" err="1">
                <a:solidFill>
                  <a:srgbClr val="444340"/>
                </a:solidFill>
                <a:effectLst/>
                <a:latin typeface="Roboto" panose="02000000000000000000" pitchFamily="2" charset="0"/>
              </a:rPr>
              <a:t>connected</a:t>
            </a:r>
            <a:r>
              <a:rPr lang="tr-TR" sz="2000" b="0" i="0" dirty="0">
                <a:solidFill>
                  <a:srgbClr val="444340"/>
                </a:solidFill>
                <a:effectLst/>
                <a:latin typeface="Roboto" panose="02000000000000000000" pitchFamily="2" charset="0"/>
              </a:rPr>
              <a:t> in a </a:t>
            </a:r>
            <a:r>
              <a:rPr lang="tr-TR" sz="2000" b="0" i="0" dirty="0" err="1">
                <a:solidFill>
                  <a:srgbClr val="444340"/>
                </a:solidFill>
                <a:effectLst/>
                <a:latin typeface="Roboto" panose="02000000000000000000" pitchFamily="2" charset="0"/>
              </a:rPr>
              <a:t>beautiful</a:t>
            </a:r>
            <a:r>
              <a:rPr lang="tr-TR" sz="2000" b="0" i="0" dirty="0">
                <a:solidFill>
                  <a:srgbClr val="444340"/>
                </a:solidFill>
                <a:effectLst/>
                <a:latin typeface="Roboto" panose="02000000000000000000" pitchFamily="2" charset="0"/>
              </a:rPr>
              <a:t> web </a:t>
            </a:r>
            <a:r>
              <a:rPr lang="tr-TR" sz="2000" b="0" i="0" dirty="0" err="1">
                <a:solidFill>
                  <a:srgbClr val="444340"/>
                </a:solidFill>
                <a:effectLst/>
                <a:latin typeface="Roboto" panose="02000000000000000000" pitchFamily="2" charset="0"/>
              </a:rPr>
              <a:t>that</a:t>
            </a:r>
            <a:r>
              <a:rPr lang="tr-TR" sz="2000" b="0" i="0" dirty="0">
                <a:solidFill>
                  <a:srgbClr val="444340"/>
                </a:solidFill>
                <a:effectLst/>
                <a:latin typeface="Roboto" panose="02000000000000000000" pitchFamily="2" charset="0"/>
              </a:rPr>
              <a:t> </a:t>
            </a:r>
            <a:r>
              <a:rPr lang="tr-TR" sz="2000" b="0" i="0" dirty="0" err="1">
                <a:solidFill>
                  <a:srgbClr val="444340"/>
                </a:solidFill>
                <a:effectLst/>
                <a:latin typeface="Roboto" panose="02000000000000000000" pitchFamily="2" charset="0"/>
              </a:rPr>
              <a:t>stretches</a:t>
            </a:r>
            <a:r>
              <a:rPr lang="tr-TR" sz="2000" b="0" i="0" dirty="0">
                <a:solidFill>
                  <a:srgbClr val="444340"/>
                </a:solidFill>
                <a:effectLst/>
                <a:latin typeface="Roboto" panose="02000000000000000000" pitchFamily="2" charset="0"/>
              </a:rPr>
              <a:t> </a:t>
            </a:r>
            <a:r>
              <a:rPr lang="tr-TR" sz="2000" b="0" i="0" dirty="0" err="1">
                <a:solidFill>
                  <a:srgbClr val="444340"/>
                </a:solidFill>
                <a:effectLst/>
                <a:latin typeface="Roboto" panose="02000000000000000000" pitchFamily="2" charset="0"/>
              </a:rPr>
              <a:t>through</a:t>
            </a:r>
            <a:r>
              <a:rPr lang="tr-TR" sz="2000" b="0" i="0" dirty="0">
                <a:solidFill>
                  <a:srgbClr val="444340"/>
                </a:solidFill>
                <a:effectLst/>
                <a:latin typeface="Roboto" panose="02000000000000000000" pitchFamily="2" charset="0"/>
              </a:rPr>
              <a:t> time. </a:t>
            </a:r>
            <a:r>
              <a:rPr lang="tr-TR" sz="2000" b="0" i="0" dirty="0" err="1">
                <a:solidFill>
                  <a:srgbClr val="444340"/>
                </a:solidFill>
                <a:effectLst/>
                <a:latin typeface="Roboto" panose="02000000000000000000" pitchFamily="2" charset="0"/>
              </a:rPr>
              <a:t>It</a:t>
            </a:r>
            <a:r>
              <a:rPr lang="tr-TR" sz="2000" b="0" i="0" dirty="0">
                <a:solidFill>
                  <a:srgbClr val="444340"/>
                </a:solidFill>
                <a:effectLst/>
                <a:latin typeface="Roboto" panose="02000000000000000000" pitchFamily="2" charset="0"/>
              </a:rPr>
              <a:t> is </a:t>
            </a:r>
            <a:r>
              <a:rPr lang="tr-TR" sz="2000" b="0" i="0" dirty="0" err="1">
                <a:solidFill>
                  <a:srgbClr val="444340"/>
                </a:solidFill>
                <a:effectLst/>
                <a:latin typeface="Roboto" panose="02000000000000000000" pitchFamily="2" charset="0"/>
              </a:rPr>
              <a:t>the</a:t>
            </a:r>
            <a:r>
              <a:rPr lang="tr-TR" sz="2000" b="0" i="0" dirty="0">
                <a:solidFill>
                  <a:srgbClr val="444340"/>
                </a:solidFill>
                <a:effectLst/>
                <a:latin typeface="Roboto" panose="02000000000000000000" pitchFamily="2" charset="0"/>
              </a:rPr>
              <a:t> </a:t>
            </a:r>
            <a:r>
              <a:rPr lang="tr-TR" sz="2000" b="0" i="0" dirty="0" err="1">
                <a:solidFill>
                  <a:srgbClr val="444340"/>
                </a:solidFill>
                <a:effectLst/>
                <a:latin typeface="Roboto" panose="02000000000000000000" pitchFamily="2" charset="0"/>
              </a:rPr>
              <a:t>thread</a:t>
            </a:r>
            <a:r>
              <a:rPr lang="tr-TR" sz="2000" b="0" i="0" dirty="0">
                <a:solidFill>
                  <a:srgbClr val="444340"/>
                </a:solidFill>
                <a:effectLst/>
                <a:latin typeface="Roboto" panose="02000000000000000000" pitchFamily="2" charset="0"/>
              </a:rPr>
              <a:t> of </a:t>
            </a:r>
            <a:r>
              <a:rPr lang="tr-TR" sz="2000" b="0" i="0" dirty="0" err="1">
                <a:solidFill>
                  <a:srgbClr val="444340"/>
                </a:solidFill>
                <a:effectLst/>
                <a:latin typeface="Roboto" panose="02000000000000000000" pitchFamily="2" charset="0"/>
              </a:rPr>
              <a:t>fate</a:t>
            </a:r>
            <a:r>
              <a:rPr lang="tr-TR" sz="2000" b="0" i="0" dirty="0">
                <a:solidFill>
                  <a:srgbClr val="444340"/>
                </a:solidFill>
                <a:effectLst/>
                <a:latin typeface="Roboto" panose="02000000000000000000" pitchFamily="2" charset="0"/>
              </a:rPr>
              <a:t> </a:t>
            </a:r>
            <a:r>
              <a:rPr lang="tr-TR" sz="2000" b="0" i="0" dirty="0" err="1">
                <a:solidFill>
                  <a:srgbClr val="444340"/>
                </a:solidFill>
                <a:effectLst/>
                <a:latin typeface="Roboto" panose="02000000000000000000" pitchFamily="2" charset="0"/>
              </a:rPr>
              <a:t>and</a:t>
            </a:r>
            <a:r>
              <a:rPr lang="tr-TR" sz="2000" b="0" i="0" dirty="0">
                <a:solidFill>
                  <a:srgbClr val="444340"/>
                </a:solidFill>
                <a:effectLst/>
                <a:latin typeface="Roboto" panose="02000000000000000000" pitchFamily="2" charset="0"/>
              </a:rPr>
              <a:t> </a:t>
            </a:r>
            <a:r>
              <a:rPr lang="tr-TR" sz="2000" b="0" i="0" dirty="0" err="1">
                <a:solidFill>
                  <a:srgbClr val="444340"/>
                </a:solidFill>
                <a:effectLst/>
                <a:latin typeface="Roboto" panose="02000000000000000000" pitchFamily="2" charset="0"/>
              </a:rPr>
              <a:t>destiny</a:t>
            </a:r>
            <a:r>
              <a:rPr lang="tr-TR" sz="2000" b="0" i="0" dirty="0">
                <a:solidFill>
                  <a:srgbClr val="444340"/>
                </a:solidFill>
                <a:effectLst/>
                <a:latin typeface="Roboto" panose="02000000000000000000" pitchFamily="2" charset="0"/>
              </a:rPr>
              <a:t>.</a:t>
            </a:r>
            <a:endParaRPr lang="tr-TR" sz="2000" dirty="0"/>
          </a:p>
        </p:txBody>
      </p:sp>
      <p:pic>
        <p:nvPicPr>
          <p:cNvPr id="58370" name="Picture 2" descr="Norns - Wikipedia">
            <a:extLst>
              <a:ext uri="{FF2B5EF4-FFF2-40B4-BE49-F238E27FC236}">
                <a16:creationId xmlns:a16="http://schemas.microsoft.com/office/drawing/2014/main" id="{4713A21A-2422-248F-5141-5BD59AFA003D}"/>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762000" y="3124200"/>
            <a:ext cx="4191000" cy="3505200"/>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p14="http://schemas.microsoft.com/office/powerpoint/2010/main">
        <mc:Choice Requires="p14">
          <p:contentPart p14:bwMode="auto" r:id="rId4">
            <p14:nvContentPartPr>
              <p14:cNvPr id="4" name="Mürekkep 3">
                <a:extLst>
                  <a:ext uri="{FF2B5EF4-FFF2-40B4-BE49-F238E27FC236}">
                    <a16:creationId xmlns:a16="http://schemas.microsoft.com/office/drawing/2014/main" id="{4EFD2654-8DDA-8DB5-166B-C767A271A800}"/>
                  </a:ext>
                </a:extLst>
              </p14:cNvPr>
              <p14:cNvContentPartPr/>
              <p14:nvPr/>
            </p14:nvContentPartPr>
            <p14:xfrm>
              <a:off x="3497640" y="3606480"/>
              <a:ext cx="2027160" cy="306720"/>
            </p14:xfrm>
          </p:contentPart>
        </mc:Choice>
        <mc:Fallback xmlns="">
          <p:pic>
            <p:nvPicPr>
              <p:cNvPr id="4" name="Mürekkep 3">
                <a:extLst>
                  <a:ext uri="{FF2B5EF4-FFF2-40B4-BE49-F238E27FC236}">
                    <a16:creationId xmlns:a16="http://schemas.microsoft.com/office/drawing/2014/main" id="{4EFD2654-8DDA-8DB5-166B-C767A271A800}"/>
                  </a:ext>
                </a:extLst>
              </p:cNvPr>
              <p:cNvPicPr/>
              <p:nvPr/>
            </p:nvPicPr>
            <p:blipFill>
              <a:blip r:embed="rId5"/>
              <a:stretch>
                <a:fillRect/>
              </a:stretch>
            </p:blipFill>
            <p:spPr>
              <a:xfrm>
                <a:off x="3491520" y="3600360"/>
                <a:ext cx="2039400" cy="318960"/>
              </a:xfrm>
              <a:prstGeom prst="rect">
                <a:avLst/>
              </a:prstGeom>
            </p:spPr>
          </p:pic>
        </mc:Fallback>
      </mc:AlternateContent>
      <p:sp>
        <p:nvSpPr>
          <p:cNvPr id="30" name="Metin kutusu 29">
            <a:extLst>
              <a:ext uri="{FF2B5EF4-FFF2-40B4-BE49-F238E27FC236}">
                <a16:creationId xmlns:a16="http://schemas.microsoft.com/office/drawing/2014/main" id="{5ED0AFB3-C242-2EDB-84E9-B08E61144FC6}"/>
              </a:ext>
            </a:extLst>
          </p:cNvPr>
          <p:cNvSpPr txBox="1"/>
          <p:nvPr/>
        </p:nvSpPr>
        <p:spPr>
          <a:xfrm>
            <a:off x="5867400" y="3276600"/>
            <a:ext cx="1981200" cy="1938992"/>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r>
              <a:rPr lang="tr-TR" dirty="0" err="1"/>
              <a:t>Ygdrassil</a:t>
            </a:r>
            <a:endParaRPr lang="tr-TR" dirty="0"/>
          </a:p>
          <a:p>
            <a:endParaRPr lang="tr-TR" dirty="0"/>
          </a:p>
          <a:p>
            <a:r>
              <a:rPr lang="tr-TR" dirty="0"/>
              <a:t>*</a:t>
            </a:r>
            <a:r>
              <a:rPr lang="tr-TR" dirty="0" err="1"/>
              <a:t>moirai</a:t>
            </a:r>
            <a:r>
              <a:rPr lang="tr-TR" dirty="0"/>
              <a:t> in </a:t>
            </a:r>
            <a:r>
              <a:rPr lang="tr-TR" dirty="0" err="1"/>
              <a:t>greek</a:t>
            </a:r>
            <a:r>
              <a:rPr lang="tr-TR" dirty="0"/>
              <a:t> </a:t>
            </a:r>
            <a:r>
              <a:rPr lang="tr-TR" dirty="0" err="1"/>
              <a:t>mythology</a:t>
            </a:r>
            <a:endParaRPr lang="tr-TR" dirty="0"/>
          </a:p>
        </p:txBody>
      </p:sp>
    </p:spTree>
    <p:extLst>
      <p:ext uri="{BB962C8B-B14F-4D97-AF65-F5344CB8AC3E}">
        <p14:creationId xmlns:p14="http://schemas.microsoft.com/office/powerpoint/2010/main" val="27426700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D6D39B67-0DC9-EC18-8128-A72A0AF55B64}"/>
              </a:ext>
            </a:extLst>
          </p:cNvPr>
          <p:cNvSpPr>
            <a:spLocks noGrp="1" noChangeArrowheads="1"/>
          </p:cNvSpPr>
          <p:nvPr>
            <p:ph type="title"/>
          </p:nvPr>
        </p:nvSpPr>
        <p:spPr/>
        <p:txBody>
          <a:bodyPr/>
          <a:lstStyle/>
          <a:p>
            <a:r>
              <a:rPr lang="en-US" altLang="tr-TR"/>
              <a:t>Epic Poem</a:t>
            </a:r>
          </a:p>
        </p:txBody>
      </p:sp>
      <p:sp>
        <p:nvSpPr>
          <p:cNvPr id="14339" name="Rectangle 3">
            <a:extLst>
              <a:ext uri="{FF2B5EF4-FFF2-40B4-BE49-F238E27FC236}">
                <a16:creationId xmlns:a16="http://schemas.microsoft.com/office/drawing/2014/main" id="{65AEEF2C-D820-B9C9-B102-02F47D3D9D27}"/>
              </a:ext>
            </a:extLst>
          </p:cNvPr>
          <p:cNvSpPr>
            <a:spLocks noGrp="1" noChangeArrowheads="1"/>
          </p:cNvSpPr>
          <p:nvPr>
            <p:ph idx="1"/>
          </p:nvPr>
        </p:nvSpPr>
        <p:spPr bwMode="auto">
          <a:xfrm>
            <a:off x="685800" y="1600200"/>
            <a:ext cx="7772400" cy="4495800"/>
          </a:xfrm>
        </p:spPr>
        <p:txBody>
          <a:bodyPr wrap="square" numCol="1" anchor="t" anchorCtr="0" compatLnSpc="1">
            <a:prstTxWarp prst="textNoShape">
              <a:avLst/>
            </a:prstTxWarp>
          </a:bodyPr>
          <a:lstStyle/>
          <a:p>
            <a:r>
              <a:rPr lang="en-US" altLang="tr-TR"/>
              <a:t>Long narrative poem that recounts the adventures of a hero.</a:t>
            </a:r>
          </a:p>
          <a:p>
            <a:r>
              <a:rPr lang="en-US" altLang="tr-TR"/>
              <a:t>Elevated language</a:t>
            </a:r>
          </a:p>
          <a:p>
            <a:r>
              <a:rPr lang="en-US" altLang="tr-TR"/>
              <a:t>Does not sermonize</a:t>
            </a:r>
          </a:p>
          <a:p>
            <a:r>
              <a:rPr lang="en-US" altLang="tr-TR"/>
              <a:t>Invokes a muse</a:t>
            </a:r>
          </a:p>
          <a:p>
            <a:r>
              <a:rPr lang="en-US" altLang="tr-TR"/>
              <a:t>Begins </a:t>
            </a:r>
            <a:r>
              <a:rPr lang="en-US" altLang="tr-TR" i="1"/>
              <a:t>in media res</a:t>
            </a:r>
            <a:endParaRPr lang="en-US" altLang="tr-TR"/>
          </a:p>
          <a:p>
            <a:r>
              <a:rPr lang="en-US" altLang="tr-TR"/>
              <a:t>Mysterious origin, super powers, vulnerability, rite of passage</a:t>
            </a:r>
          </a:p>
        </p:txBody>
      </p:sp>
    </p:spTree>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showMasterPhAnim="0">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D3A16543-C4A7-0751-B8B3-34C240C52F86}"/>
              </a:ext>
            </a:extLst>
          </p:cNvPr>
          <p:cNvSpPr>
            <a:spLocks noGrp="1" noChangeArrowheads="1"/>
          </p:cNvSpPr>
          <p:nvPr>
            <p:ph type="title"/>
          </p:nvPr>
        </p:nvSpPr>
        <p:spPr/>
        <p:txBody>
          <a:bodyPr/>
          <a:lstStyle/>
          <a:p>
            <a:r>
              <a:rPr lang="en-US" altLang="tr-TR"/>
              <a:t>The Epic Hero</a:t>
            </a:r>
          </a:p>
        </p:txBody>
      </p:sp>
      <p:sp>
        <p:nvSpPr>
          <p:cNvPr id="16387" name="Rectangle 3">
            <a:extLst>
              <a:ext uri="{FF2B5EF4-FFF2-40B4-BE49-F238E27FC236}">
                <a16:creationId xmlns:a16="http://schemas.microsoft.com/office/drawing/2014/main" id="{D7A63286-6668-11B8-19BA-E3212A24B30A}"/>
              </a:ext>
            </a:extLst>
          </p:cNvPr>
          <p:cNvSpPr>
            <a:spLocks noGrp="1" noChangeArrowheads="1"/>
          </p:cNvSpPr>
          <p:nvPr>
            <p:ph type="body" sz="half" idx="1"/>
          </p:nvPr>
        </p:nvSpPr>
        <p:spPr bwMode="auto">
          <a:xfrm>
            <a:off x="685800" y="1981200"/>
            <a:ext cx="7848600" cy="4114800"/>
          </a:xfrm>
        </p:spPr>
        <p:txBody>
          <a:bodyPr wrap="square" numCol="1" anchor="t" anchorCtr="0" compatLnSpc="1">
            <a:prstTxWarp prst="textNoShape">
              <a:avLst/>
            </a:prstTxWarp>
          </a:bodyPr>
          <a:lstStyle/>
          <a:p>
            <a:r>
              <a:rPr lang="en-US" altLang="tr-TR" sz="2800"/>
              <a:t>Actions consist of responses to catastrophic situations in which the supernatural often intervenes.</a:t>
            </a:r>
          </a:p>
          <a:p>
            <a:r>
              <a:rPr lang="en-US" altLang="tr-TR" sz="2800"/>
              <a:t>Code of conduct forces him to challenge any threat to society</a:t>
            </a:r>
          </a:p>
          <a:p>
            <a:r>
              <a:rPr lang="en-US" altLang="tr-TR" sz="2800"/>
              <a:t>Destiny discovered through a series of episodes punctuated by violent incidents interspersed with idyllic descriptions. </a:t>
            </a: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showMasterPhAnim="0">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D29F786A-CAB9-C370-B03B-AE27701A3CB2}"/>
              </a:ext>
            </a:extLst>
          </p:cNvPr>
          <p:cNvSpPr>
            <a:spLocks noGrp="1" noChangeArrowheads="1"/>
          </p:cNvSpPr>
          <p:nvPr>
            <p:ph type="title"/>
          </p:nvPr>
        </p:nvSpPr>
        <p:spPr>
          <a:xfrm>
            <a:off x="685800" y="228600"/>
            <a:ext cx="7772400" cy="1143000"/>
          </a:xfrm>
        </p:spPr>
        <p:txBody>
          <a:bodyPr/>
          <a:lstStyle/>
          <a:p>
            <a:pPr algn="ctr"/>
            <a:r>
              <a:rPr lang="en-US" altLang="tr-TR" b="1" dirty="0"/>
              <a:t>Elements of Anglo-Saxon Poetry/Old English Poetry</a:t>
            </a:r>
          </a:p>
        </p:txBody>
      </p:sp>
      <p:sp>
        <p:nvSpPr>
          <p:cNvPr id="29699" name="Rectangle 3">
            <a:extLst>
              <a:ext uri="{FF2B5EF4-FFF2-40B4-BE49-F238E27FC236}">
                <a16:creationId xmlns:a16="http://schemas.microsoft.com/office/drawing/2014/main" id="{8BC2E2E3-5F51-9687-9B2A-724B185795D1}"/>
              </a:ext>
            </a:extLst>
          </p:cNvPr>
          <p:cNvSpPr>
            <a:spLocks noGrp="1" noChangeArrowheads="1"/>
          </p:cNvSpPr>
          <p:nvPr>
            <p:ph idx="1"/>
          </p:nvPr>
        </p:nvSpPr>
        <p:spPr bwMode="auto">
          <a:xfrm>
            <a:off x="685800" y="1600200"/>
            <a:ext cx="7772400" cy="5486400"/>
          </a:xfrm>
        </p:spPr>
        <p:txBody>
          <a:bodyPr wrap="square" numCol="1" anchor="t" anchorCtr="0" compatLnSpc="1">
            <a:prstTxWarp prst="textNoShape">
              <a:avLst/>
            </a:prstTxWarp>
          </a:bodyPr>
          <a:lstStyle/>
          <a:p>
            <a:r>
              <a:rPr lang="en-US" altLang="tr-TR" sz="2800" dirty="0"/>
              <a:t>Chant-like effect of the four-beat line</a:t>
            </a:r>
          </a:p>
          <a:p>
            <a:r>
              <a:rPr lang="en-US" altLang="tr-TR" sz="2800" dirty="0"/>
              <a:t>Alliteration (</a:t>
            </a:r>
            <a:r>
              <a:rPr lang="ja-JP" altLang="en-US" sz="2800"/>
              <a:t>“</a:t>
            </a:r>
            <a:r>
              <a:rPr lang="en-US" altLang="ja-JP" sz="2800" dirty="0"/>
              <a:t>Then the grim man in green gathers his strength</a:t>
            </a:r>
            <a:r>
              <a:rPr lang="ja-JP" altLang="en-US" sz="2800"/>
              <a:t>”</a:t>
            </a:r>
            <a:r>
              <a:rPr lang="en-US" altLang="ja-JP" sz="2800" dirty="0"/>
              <a:t>)</a:t>
            </a:r>
          </a:p>
          <a:p>
            <a:r>
              <a:rPr lang="en-US" altLang="tr-TR" sz="2800" dirty="0"/>
              <a:t>Caesura-pause or break in a line of poetry		(</a:t>
            </a:r>
            <a:r>
              <a:rPr lang="ja-JP" altLang="en-US" sz="2800"/>
              <a:t>“</a:t>
            </a:r>
            <a:r>
              <a:rPr lang="en-US" altLang="ja-JP" sz="2800" dirty="0"/>
              <a:t>Oft to the wanderer       weary of exile</a:t>
            </a:r>
            <a:r>
              <a:rPr lang="ja-JP" altLang="en-US" sz="2800"/>
              <a:t>”</a:t>
            </a:r>
            <a:r>
              <a:rPr lang="en-US" altLang="ja-JP" sz="2800" dirty="0"/>
              <a:t>)</a:t>
            </a:r>
          </a:p>
          <a:p>
            <a:r>
              <a:rPr lang="en-US" altLang="tr-TR" sz="2800" dirty="0"/>
              <a:t>Kenning-metaphorical phrase used instead of a name (</a:t>
            </a:r>
            <a:r>
              <a:rPr lang="ja-JP" altLang="en-US" sz="2800"/>
              <a:t>“</a:t>
            </a:r>
            <a:r>
              <a:rPr lang="en-US" altLang="ja-JP" sz="2800" dirty="0"/>
              <a:t>battle-blade</a:t>
            </a:r>
            <a:r>
              <a:rPr lang="ja-JP" altLang="en-US" sz="2800"/>
              <a:t>”</a:t>
            </a:r>
            <a:r>
              <a:rPr lang="en-US" altLang="ja-JP" sz="2800" dirty="0"/>
              <a:t> and </a:t>
            </a:r>
            <a:r>
              <a:rPr lang="ja-JP" altLang="en-US" sz="2800"/>
              <a:t>“</a:t>
            </a:r>
            <a:r>
              <a:rPr lang="en-US" altLang="ja-JP" sz="2800" dirty="0"/>
              <a:t>ring-giver</a:t>
            </a:r>
            <a:r>
              <a:rPr lang="ja-JP" altLang="en-US" sz="2800"/>
              <a:t>”</a:t>
            </a:r>
            <a:r>
              <a:rPr lang="en-US" altLang="ja-JP" sz="2800" dirty="0"/>
              <a:t>)</a:t>
            </a:r>
          </a:p>
          <a:p>
            <a:r>
              <a:rPr lang="en-US" altLang="tr-TR" sz="2800" dirty="0"/>
              <a:t>Epithet-description name to characterize something (</a:t>
            </a:r>
            <a:r>
              <a:rPr lang="ja-JP" altLang="en-US" sz="2800"/>
              <a:t>“</a:t>
            </a:r>
            <a:r>
              <a:rPr lang="en-US" altLang="ja-JP" sz="2800" dirty="0"/>
              <a:t>keen-edge sword</a:t>
            </a:r>
            <a:r>
              <a:rPr lang="ja-JP" altLang="en-US" sz="2800"/>
              <a:t>”</a:t>
            </a:r>
            <a:r>
              <a:rPr lang="en-US" altLang="ja-JP" sz="2800" dirty="0"/>
              <a:t>)</a:t>
            </a:r>
          </a:p>
          <a:p>
            <a:r>
              <a:rPr lang="en-US" altLang="tr-TR" sz="2800" dirty="0"/>
              <a:t>Hyperbole-exaggeration</a:t>
            </a:r>
            <a:endParaRPr lang="en-US" altLang="tr-TR" dirty="0"/>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9699">
                                            <p:txEl>
                                              <p:pRg st="0" end="0"/>
                                            </p:txEl>
                                          </p:spTgt>
                                        </p:tgtEl>
                                        <p:attrNameLst>
                                          <p:attrName>style.visibility</p:attrName>
                                        </p:attrNameLst>
                                      </p:cBhvr>
                                      <p:to>
                                        <p:strVal val="visible"/>
                                      </p:to>
                                    </p:set>
                                    <p:animEffect transition="in" filter="fade">
                                      <p:cBhvr>
                                        <p:cTn id="7" dur="500"/>
                                        <p:tgtEl>
                                          <p:spTgt spid="2969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29699">
                                            <p:txEl>
                                              <p:pRg st="1" end="1"/>
                                            </p:txEl>
                                          </p:spTgt>
                                        </p:tgtEl>
                                        <p:attrNameLst>
                                          <p:attrName>style.visibility</p:attrName>
                                        </p:attrNameLst>
                                      </p:cBhvr>
                                      <p:to>
                                        <p:strVal val="visible"/>
                                      </p:to>
                                    </p:set>
                                    <p:animEffect transition="in" filter="wipe(down)">
                                      <p:cBhvr>
                                        <p:cTn id="12" dur="500"/>
                                        <p:tgtEl>
                                          <p:spTgt spid="2969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6" presetClass="entr" presetSubtype="16" fill="hold" nodeType="clickEffect">
                                  <p:stCondLst>
                                    <p:cond delay="0"/>
                                  </p:stCondLst>
                                  <p:childTnLst>
                                    <p:set>
                                      <p:cBhvr>
                                        <p:cTn id="16" dur="1" fill="hold">
                                          <p:stCondLst>
                                            <p:cond delay="0"/>
                                          </p:stCondLst>
                                        </p:cTn>
                                        <p:tgtEl>
                                          <p:spTgt spid="29699">
                                            <p:txEl>
                                              <p:pRg st="2" end="2"/>
                                            </p:txEl>
                                          </p:spTgt>
                                        </p:tgtEl>
                                        <p:attrNameLst>
                                          <p:attrName>style.visibility</p:attrName>
                                        </p:attrNameLst>
                                      </p:cBhvr>
                                      <p:to>
                                        <p:strVal val="visible"/>
                                      </p:to>
                                    </p:set>
                                    <p:animEffect transition="in" filter="circle(in)">
                                      <p:cBhvr>
                                        <p:cTn id="17" dur="2000"/>
                                        <p:tgtEl>
                                          <p:spTgt spid="2969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4" presetClass="entr" presetSubtype="10" fill="hold" nodeType="clickEffect">
                                  <p:stCondLst>
                                    <p:cond delay="0"/>
                                  </p:stCondLst>
                                  <p:childTnLst>
                                    <p:set>
                                      <p:cBhvr>
                                        <p:cTn id="21" dur="1" fill="hold">
                                          <p:stCondLst>
                                            <p:cond delay="0"/>
                                          </p:stCondLst>
                                        </p:cTn>
                                        <p:tgtEl>
                                          <p:spTgt spid="29699">
                                            <p:txEl>
                                              <p:pRg st="3" end="3"/>
                                            </p:txEl>
                                          </p:spTgt>
                                        </p:tgtEl>
                                        <p:attrNameLst>
                                          <p:attrName>style.visibility</p:attrName>
                                        </p:attrNameLst>
                                      </p:cBhvr>
                                      <p:to>
                                        <p:strVal val="visible"/>
                                      </p:to>
                                    </p:set>
                                    <p:animEffect transition="in" filter="randombar(horizontal)">
                                      <p:cBhvr>
                                        <p:cTn id="22" dur="500"/>
                                        <p:tgtEl>
                                          <p:spTgt spid="29699">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1" presetClass="entr" presetSubtype="0" fill="hold" nodeType="clickEffect">
                                  <p:stCondLst>
                                    <p:cond delay="0"/>
                                  </p:stCondLst>
                                  <p:childTnLst>
                                    <p:set>
                                      <p:cBhvr>
                                        <p:cTn id="26" dur="1" fill="hold">
                                          <p:stCondLst>
                                            <p:cond delay="0"/>
                                          </p:stCondLst>
                                        </p:cTn>
                                        <p:tgtEl>
                                          <p:spTgt spid="29699">
                                            <p:txEl>
                                              <p:pRg st="4" end="4"/>
                                            </p:txEl>
                                          </p:spTgt>
                                        </p:tgtEl>
                                        <p:attrNameLst>
                                          <p:attrName>style.visibility</p:attrName>
                                        </p:attrNameLst>
                                      </p:cBhvr>
                                      <p:to>
                                        <p:strVal val="visible"/>
                                      </p:to>
                                    </p:set>
                                    <p:anim calcmode="lin" valueType="num">
                                      <p:cBhvr>
                                        <p:cTn id="27" dur="1000" fill="hold"/>
                                        <p:tgtEl>
                                          <p:spTgt spid="29699">
                                            <p:txEl>
                                              <p:pRg st="4" end="4"/>
                                            </p:txEl>
                                          </p:spTgt>
                                        </p:tgtEl>
                                        <p:attrNameLst>
                                          <p:attrName>ppt_w</p:attrName>
                                        </p:attrNameLst>
                                      </p:cBhvr>
                                      <p:tavLst>
                                        <p:tav tm="0">
                                          <p:val>
                                            <p:fltVal val="0"/>
                                          </p:val>
                                        </p:tav>
                                        <p:tav tm="100000">
                                          <p:val>
                                            <p:strVal val="#ppt_w"/>
                                          </p:val>
                                        </p:tav>
                                      </p:tavLst>
                                    </p:anim>
                                    <p:anim calcmode="lin" valueType="num">
                                      <p:cBhvr>
                                        <p:cTn id="28" dur="1000" fill="hold"/>
                                        <p:tgtEl>
                                          <p:spTgt spid="29699">
                                            <p:txEl>
                                              <p:pRg st="4" end="4"/>
                                            </p:txEl>
                                          </p:spTgt>
                                        </p:tgtEl>
                                        <p:attrNameLst>
                                          <p:attrName>ppt_h</p:attrName>
                                        </p:attrNameLst>
                                      </p:cBhvr>
                                      <p:tavLst>
                                        <p:tav tm="0">
                                          <p:val>
                                            <p:fltVal val="0"/>
                                          </p:val>
                                        </p:tav>
                                        <p:tav tm="100000">
                                          <p:val>
                                            <p:strVal val="#ppt_h"/>
                                          </p:val>
                                        </p:tav>
                                      </p:tavLst>
                                    </p:anim>
                                    <p:anim calcmode="lin" valueType="num">
                                      <p:cBhvr>
                                        <p:cTn id="29" dur="1000" fill="hold"/>
                                        <p:tgtEl>
                                          <p:spTgt spid="29699">
                                            <p:txEl>
                                              <p:pRg st="4" end="4"/>
                                            </p:txEl>
                                          </p:spTgt>
                                        </p:tgtEl>
                                        <p:attrNameLst>
                                          <p:attrName>style.rotation</p:attrName>
                                        </p:attrNameLst>
                                      </p:cBhvr>
                                      <p:tavLst>
                                        <p:tav tm="0">
                                          <p:val>
                                            <p:fltVal val="90"/>
                                          </p:val>
                                        </p:tav>
                                        <p:tav tm="100000">
                                          <p:val>
                                            <p:fltVal val="0"/>
                                          </p:val>
                                        </p:tav>
                                      </p:tavLst>
                                    </p:anim>
                                    <p:animEffect transition="in" filter="fade">
                                      <p:cBhvr>
                                        <p:cTn id="30" dur="1000"/>
                                        <p:tgtEl>
                                          <p:spTgt spid="29699">
                                            <p:txEl>
                                              <p:pRg st="4" end="4"/>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42" presetClass="entr" presetSubtype="0" fill="hold" nodeType="clickEffect">
                                  <p:stCondLst>
                                    <p:cond delay="0"/>
                                  </p:stCondLst>
                                  <p:childTnLst>
                                    <p:set>
                                      <p:cBhvr>
                                        <p:cTn id="34" dur="1" fill="hold">
                                          <p:stCondLst>
                                            <p:cond delay="0"/>
                                          </p:stCondLst>
                                        </p:cTn>
                                        <p:tgtEl>
                                          <p:spTgt spid="29699">
                                            <p:txEl>
                                              <p:pRg st="5" end="5"/>
                                            </p:txEl>
                                          </p:spTgt>
                                        </p:tgtEl>
                                        <p:attrNameLst>
                                          <p:attrName>style.visibility</p:attrName>
                                        </p:attrNameLst>
                                      </p:cBhvr>
                                      <p:to>
                                        <p:strVal val="visible"/>
                                      </p:to>
                                    </p:set>
                                    <p:animEffect transition="in" filter="fade">
                                      <p:cBhvr>
                                        <p:cTn id="35" dur="1000"/>
                                        <p:tgtEl>
                                          <p:spTgt spid="29699">
                                            <p:txEl>
                                              <p:pRg st="5" end="5"/>
                                            </p:txEl>
                                          </p:spTgt>
                                        </p:tgtEl>
                                      </p:cBhvr>
                                    </p:animEffect>
                                    <p:anim calcmode="lin" valueType="num">
                                      <p:cBhvr>
                                        <p:cTn id="36" dur="1000" fill="hold"/>
                                        <p:tgtEl>
                                          <p:spTgt spid="29699">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29699">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51F6756E-0587-006E-F423-130A178F9D08}"/>
              </a:ext>
            </a:extLst>
          </p:cNvPr>
          <p:cNvSpPr>
            <a:spLocks noGrp="1" noChangeArrowheads="1"/>
          </p:cNvSpPr>
          <p:nvPr>
            <p:ph type="title"/>
          </p:nvPr>
        </p:nvSpPr>
        <p:spPr/>
        <p:txBody>
          <a:bodyPr/>
          <a:lstStyle/>
          <a:p>
            <a:pPr algn="ctr"/>
            <a:r>
              <a:rPr lang="en-US" altLang="tr-TR" b="1" dirty="0"/>
              <a:t>Title of the Poem</a:t>
            </a:r>
          </a:p>
        </p:txBody>
      </p:sp>
      <p:graphicFrame>
        <p:nvGraphicFramePr>
          <p:cNvPr id="20483" name="Object 3">
            <a:extLst>
              <a:ext uri="{FF2B5EF4-FFF2-40B4-BE49-F238E27FC236}">
                <a16:creationId xmlns:a16="http://schemas.microsoft.com/office/drawing/2014/main" id="{C54FC38E-8EDB-D61B-4E54-723720FED513}"/>
              </a:ext>
            </a:extLst>
          </p:cNvPr>
          <p:cNvGraphicFramePr>
            <a:graphicFrameLocks noGrp="1" noChangeAspect="1"/>
          </p:cNvGraphicFramePr>
          <p:nvPr>
            <p:ph type="clipArt" sz="half" idx="1"/>
          </p:nvPr>
        </p:nvGraphicFramePr>
        <p:xfrm>
          <a:off x="1239838" y="1981200"/>
          <a:ext cx="2701925" cy="4113213"/>
        </p:xfrm>
        <a:graphic>
          <a:graphicData uri="http://schemas.openxmlformats.org/presentationml/2006/ole">
            <mc:AlternateContent xmlns:mc="http://schemas.openxmlformats.org/markup-compatibility/2006">
              <mc:Choice xmlns:v="urn:schemas-microsoft-com:vml" Requires="v">
                <p:oleObj name="Clip" r:id="rId3" imgW="1860550" imgH="2832100" progId="MS_ClipArt_Gallery.2">
                  <p:embed/>
                </p:oleObj>
              </mc:Choice>
              <mc:Fallback>
                <p:oleObj name="Clip" r:id="rId3" imgW="1860550" imgH="2832100" progId="MS_ClipArt_Gallery.2">
                  <p:embed/>
                  <p:pic>
                    <p:nvPicPr>
                      <p:cNvPr id="0" name="Object 3"/>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39838" y="1981200"/>
                        <a:ext cx="2701925" cy="4113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1748" name="Rectangle 4">
            <a:extLst>
              <a:ext uri="{FF2B5EF4-FFF2-40B4-BE49-F238E27FC236}">
                <a16:creationId xmlns:a16="http://schemas.microsoft.com/office/drawing/2014/main" id="{9E41A1F8-2A5B-3BA7-AB7E-462E284504A1}"/>
              </a:ext>
            </a:extLst>
          </p:cNvPr>
          <p:cNvSpPr>
            <a:spLocks noGrp="1" noChangeArrowheads="1"/>
          </p:cNvSpPr>
          <p:nvPr>
            <p:ph type="body" sz="half" idx="2"/>
          </p:nvPr>
        </p:nvSpPr>
        <p:spPr bwMode="auto"/>
        <p:txBody>
          <a:bodyPr wrap="square" numCol="1" anchor="t" anchorCtr="0" compatLnSpc="1">
            <a:prstTxWarp prst="textNoShape">
              <a:avLst/>
            </a:prstTxWarp>
          </a:bodyPr>
          <a:lstStyle/>
          <a:p>
            <a:r>
              <a:rPr lang="en-US" altLang="tr-TR" sz="2800"/>
              <a:t>Anglo-Saxon word </a:t>
            </a:r>
            <a:r>
              <a:rPr lang="en-US" altLang="tr-TR" sz="2800" i="1"/>
              <a:t>Beo</a:t>
            </a:r>
            <a:r>
              <a:rPr lang="en-US" altLang="tr-TR" sz="2800"/>
              <a:t> means </a:t>
            </a:r>
            <a:r>
              <a:rPr lang="ja-JP" altLang="en-US" sz="2800"/>
              <a:t>“</a:t>
            </a:r>
            <a:r>
              <a:rPr lang="en-US" altLang="ja-JP" sz="2800"/>
              <a:t>bright</a:t>
            </a:r>
            <a:r>
              <a:rPr lang="ja-JP" altLang="en-US" sz="2800"/>
              <a:t>”</a:t>
            </a:r>
            <a:r>
              <a:rPr lang="en-US" altLang="ja-JP" sz="2800"/>
              <a:t> or </a:t>
            </a:r>
            <a:r>
              <a:rPr lang="ja-JP" altLang="en-US" sz="2800"/>
              <a:t>“</a:t>
            </a:r>
            <a:r>
              <a:rPr lang="en-US" altLang="ja-JP" sz="2800"/>
              <a:t>noble</a:t>
            </a:r>
            <a:r>
              <a:rPr lang="ja-JP" altLang="en-US" sz="2800"/>
              <a:t>”</a:t>
            </a:r>
            <a:endParaRPr lang="en-US" altLang="ja-JP" sz="2800"/>
          </a:p>
          <a:p>
            <a:r>
              <a:rPr lang="en-US" altLang="tr-TR" sz="2800"/>
              <a:t>Anglo-Saxon word </a:t>
            </a:r>
            <a:r>
              <a:rPr lang="en-US" altLang="tr-TR" sz="2800" i="1"/>
              <a:t>wulf</a:t>
            </a:r>
            <a:r>
              <a:rPr lang="en-US" altLang="tr-TR" sz="2800"/>
              <a:t> means </a:t>
            </a:r>
            <a:r>
              <a:rPr lang="ja-JP" altLang="en-US" sz="2800"/>
              <a:t>“</a:t>
            </a:r>
            <a:r>
              <a:rPr lang="en-US" altLang="ja-JP" sz="2800"/>
              <a:t>wolf</a:t>
            </a:r>
            <a:r>
              <a:rPr lang="ja-JP" altLang="en-US" sz="2800"/>
              <a:t>”</a:t>
            </a:r>
            <a:endParaRPr lang="en-US" altLang="ja-JP" sz="2800"/>
          </a:p>
          <a:p>
            <a:r>
              <a:rPr lang="en-US" altLang="tr-TR" sz="2800" i="1"/>
              <a:t>Beowulf</a:t>
            </a:r>
            <a:r>
              <a:rPr lang="en-US" altLang="tr-TR" sz="2800"/>
              <a:t> means bright or noble wolf</a:t>
            </a:r>
          </a:p>
          <a:p>
            <a:r>
              <a:rPr lang="en-US" altLang="tr-TR" sz="2800"/>
              <a:t>Other sources say </a:t>
            </a:r>
            <a:r>
              <a:rPr lang="en-US" altLang="tr-TR" sz="2800" i="1"/>
              <a:t>Beo</a:t>
            </a:r>
            <a:r>
              <a:rPr lang="en-US" altLang="tr-TR" sz="2800"/>
              <a:t> means </a:t>
            </a:r>
            <a:r>
              <a:rPr lang="ja-JP" altLang="en-US" sz="2800"/>
              <a:t>“</a:t>
            </a:r>
            <a:r>
              <a:rPr lang="en-US" altLang="ja-JP" sz="2800"/>
              <a:t>bear</a:t>
            </a:r>
            <a:r>
              <a:rPr lang="ja-JP" altLang="en-US" sz="2800"/>
              <a:t>”</a:t>
            </a:r>
            <a:endParaRPr lang="en-US" altLang="tr-TR" sz="28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1" presetClass="entr" presetSubtype="1" fill="hold" nodeType="clickEffect">
                                  <p:stCondLst>
                                    <p:cond delay="0"/>
                                  </p:stCondLst>
                                  <p:childTnLst>
                                    <p:set>
                                      <p:cBhvr>
                                        <p:cTn id="6" dur="1" fill="hold">
                                          <p:stCondLst>
                                            <p:cond delay="0"/>
                                          </p:stCondLst>
                                        </p:cTn>
                                        <p:tgtEl>
                                          <p:spTgt spid="31748">
                                            <p:txEl>
                                              <p:pRg st="0" end="0"/>
                                            </p:txEl>
                                          </p:spTgt>
                                        </p:tgtEl>
                                        <p:attrNameLst>
                                          <p:attrName>style.visibility</p:attrName>
                                        </p:attrNameLst>
                                      </p:cBhvr>
                                      <p:to>
                                        <p:strVal val="visible"/>
                                      </p:to>
                                    </p:set>
                                    <p:animEffect transition="in" filter="wheel(1)">
                                      <p:cBhvr>
                                        <p:cTn id="7" dur="2000"/>
                                        <p:tgtEl>
                                          <p:spTgt spid="31748">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nodeType="clickEffect">
                                  <p:stCondLst>
                                    <p:cond delay="0"/>
                                  </p:stCondLst>
                                  <p:childTnLst>
                                    <p:set>
                                      <p:cBhvr>
                                        <p:cTn id="11" dur="1" fill="hold">
                                          <p:stCondLst>
                                            <p:cond delay="0"/>
                                          </p:stCondLst>
                                        </p:cTn>
                                        <p:tgtEl>
                                          <p:spTgt spid="31748">
                                            <p:txEl>
                                              <p:pRg st="1" end="1"/>
                                            </p:txEl>
                                          </p:spTgt>
                                        </p:tgtEl>
                                        <p:attrNameLst>
                                          <p:attrName>style.visibility</p:attrName>
                                        </p:attrNameLst>
                                      </p:cBhvr>
                                      <p:to>
                                        <p:strVal val="visible"/>
                                      </p:to>
                                    </p:set>
                                    <p:animEffect transition="in" filter="randombar(horizontal)">
                                      <p:cBhvr>
                                        <p:cTn id="12" dur="500"/>
                                        <p:tgtEl>
                                          <p:spTgt spid="31748">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1" presetClass="entr" presetSubtype="0" fill="hold" nodeType="clickEffect">
                                  <p:stCondLst>
                                    <p:cond delay="0"/>
                                  </p:stCondLst>
                                  <p:childTnLst>
                                    <p:set>
                                      <p:cBhvr>
                                        <p:cTn id="16" dur="1" fill="hold">
                                          <p:stCondLst>
                                            <p:cond delay="0"/>
                                          </p:stCondLst>
                                        </p:cTn>
                                        <p:tgtEl>
                                          <p:spTgt spid="31748">
                                            <p:txEl>
                                              <p:pRg st="2" end="2"/>
                                            </p:txEl>
                                          </p:spTgt>
                                        </p:tgtEl>
                                        <p:attrNameLst>
                                          <p:attrName>style.visibility</p:attrName>
                                        </p:attrNameLst>
                                      </p:cBhvr>
                                      <p:to>
                                        <p:strVal val="visible"/>
                                      </p:to>
                                    </p:set>
                                    <p:anim calcmode="lin" valueType="num">
                                      <p:cBhvr>
                                        <p:cTn id="17" dur="1000" fill="hold"/>
                                        <p:tgtEl>
                                          <p:spTgt spid="31748">
                                            <p:txEl>
                                              <p:pRg st="2" end="2"/>
                                            </p:txEl>
                                          </p:spTgt>
                                        </p:tgtEl>
                                        <p:attrNameLst>
                                          <p:attrName>ppt_w</p:attrName>
                                        </p:attrNameLst>
                                      </p:cBhvr>
                                      <p:tavLst>
                                        <p:tav tm="0">
                                          <p:val>
                                            <p:fltVal val="0"/>
                                          </p:val>
                                        </p:tav>
                                        <p:tav tm="100000">
                                          <p:val>
                                            <p:strVal val="#ppt_w"/>
                                          </p:val>
                                        </p:tav>
                                      </p:tavLst>
                                    </p:anim>
                                    <p:anim calcmode="lin" valueType="num">
                                      <p:cBhvr>
                                        <p:cTn id="18" dur="1000" fill="hold"/>
                                        <p:tgtEl>
                                          <p:spTgt spid="31748">
                                            <p:txEl>
                                              <p:pRg st="2" end="2"/>
                                            </p:txEl>
                                          </p:spTgt>
                                        </p:tgtEl>
                                        <p:attrNameLst>
                                          <p:attrName>ppt_h</p:attrName>
                                        </p:attrNameLst>
                                      </p:cBhvr>
                                      <p:tavLst>
                                        <p:tav tm="0">
                                          <p:val>
                                            <p:fltVal val="0"/>
                                          </p:val>
                                        </p:tav>
                                        <p:tav tm="100000">
                                          <p:val>
                                            <p:strVal val="#ppt_h"/>
                                          </p:val>
                                        </p:tav>
                                      </p:tavLst>
                                    </p:anim>
                                    <p:anim calcmode="lin" valueType="num">
                                      <p:cBhvr>
                                        <p:cTn id="19" dur="1000" fill="hold"/>
                                        <p:tgtEl>
                                          <p:spTgt spid="31748">
                                            <p:txEl>
                                              <p:pRg st="2" end="2"/>
                                            </p:txEl>
                                          </p:spTgt>
                                        </p:tgtEl>
                                        <p:attrNameLst>
                                          <p:attrName>style.rotation</p:attrName>
                                        </p:attrNameLst>
                                      </p:cBhvr>
                                      <p:tavLst>
                                        <p:tav tm="0">
                                          <p:val>
                                            <p:fltVal val="90"/>
                                          </p:val>
                                        </p:tav>
                                        <p:tav tm="100000">
                                          <p:val>
                                            <p:fltVal val="0"/>
                                          </p:val>
                                        </p:tav>
                                      </p:tavLst>
                                    </p:anim>
                                    <p:animEffect transition="in" filter="fade">
                                      <p:cBhvr>
                                        <p:cTn id="20" dur="1000"/>
                                        <p:tgtEl>
                                          <p:spTgt spid="31748">
                                            <p:txEl>
                                              <p:pRg st="2" end="2"/>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31748">
                                            <p:txEl>
                                              <p:pRg st="3" end="3"/>
                                            </p:txEl>
                                          </p:spTgt>
                                        </p:tgtEl>
                                        <p:attrNameLst>
                                          <p:attrName>style.visibility</p:attrName>
                                        </p:attrNameLst>
                                      </p:cBhvr>
                                      <p:to>
                                        <p:strVal val="visible"/>
                                      </p:to>
                                    </p:set>
                                    <p:anim calcmode="lin" valueType="num">
                                      <p:cBhvr additive="base">
                                        <p:cTn id="25" dur="500" fill="hold"/>
                                        <p:tgtEl>
                                          <p:spTgt spid="31748">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1748">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3554" name="Text Box 2">
            <a:extLst>
              <a:ext uri="{FF2B5EF4-FFF2-40B4-BE49-F238E27FC236}">
                <a16:creationId xmlns:a16="http://schemas.microsoft.com/office/drawing/2014/main" id="{10F55377-574B-A42A-46C1-A35E345AAE22}"/>
              </a:ext>
            </a:extLst>
          </p:cNvPr>
          <p:cNvSpPr txBox="1">
            <a:spLocks noChangeArrowheads="1"/>
          </p:cNvSpPr>
          <p:nvPr/>
        </p:nvSpPr>
        <p:spPr bwMode="auto">
          <a:xfrm>
            <a:off x="0" y="228600"/>
            <a:ext cx="9144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lgn="ctr">
              <a:spcBef>
                <a:spcPct val="50000"/>
              </a:spcBef>
            </a:pPr>
            <a:r>
              <a:rPr lang="en-US" altLang="tr-TR" sz="5400" b="1" u="sng">
                <a:latin typeface="Centaur" panose="020F0502020204030204" pitchFamily="34" charset="0"/>
              </a:rPr>
              <a:t>The Poetry in </a:t>
            </a:r>
            <a:r>
              <a:rPr lang="en-US" altLang="tr-TR" sz="5400" b="1" i="1" u="sng">
                <a:latin typeface="Centaur" panose="020F0502020204030204" pitchFamily="34" charset="0"/>
              </a:rPr>
              <a:t>Beowulf</a:t>
            </a:r>
            <a:endParaRPr lang="en-US" altLang="tr-TR" sz="5400" b="1" u="sng">
              <a:latin typeface="Centaur" panose="020F0502020204030204" pitchFamily="34" charset="0"/>
            </a:endParaRPr>
          </a:p>
        </p:txBody>
      </p:sp>
      <p:sp>
        <p:nvSpPr>
          <p:cNvPr id="23555" name="Text Box 4">
            <a:extLst>
              <a:ext uri="{FF2B5EF4-FFF2-40B4-BE49-F238E27FC236}">
                <a16:creationId xmlns:a16="http://schemas.microsoft.com/office/drawing/2014/main" id="{377AC44F-34B0-1401-ADE9-4171D96B3924}"/>
              </a:ext>
            </a:extLst>
          </p:cNvPr>
          <p:cNvSpPr txBox="1">
            <a:spLocks noChangeArrowheads="1"/>
          </p:cNvSpPr>
          <p:nvPr/>
        </p:nvSpPr>
        <p:spPr bwMode="auto">
          <a:xfrm>
            <a:off x="152400" y="1173162"/>
            <a:ext cx="76200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spcBef>
                <a:spcPct val="50000"/>
              </a:spcBef>
            </a:pPr>
            <a:r>
              <a:rPr lang="en-US" altLang="tr-TR" sz="3200" b="1"/>
              <a:t>2. Kennings</a:t>
            </a:r>
          </a:p>
        </p:txBody>
      </p:sp>
      <p:sp>
        <p:nvSpPr>
          <p:cNvPr id="34819" name="Text Box 5">
            <a:extLst>
              <a:ext uri="{FF2B5EF4-FFF2-40B4-BE49-F238E27FC236}">
                <a16:creationId xmlns:a16="http://schemas.microsoft.com/office/drawing/2014/main" id="{9B324DF7-E547-F386-DC2E-2AB541411C48}"/>
              </a:ext>
            </a:extLst>
          </p:cNvPr>
          <p:cNvSpPr txBox="1">
            <a:spLocks noChangeArrowheads="1"/>
          </p:cNvSpPr>
          <p:nvPr/>
        </p:nvSpPr>
        <p:spPr bwMode="auto">
          <a:xfrm>
            <a:off x="609602" y="2047618"/>
            <a:ext cx="8229600" cy="160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marL="514350" indent="-514350">
              <a:spcBef>
                <a:spcPct val="50000"/>
              </a:spcBef>
              <a:buAutoNum type="alphaLcPeriod"/>
            </a:pPr>
            <a:r>
              <a:rPr lang="en-US" altLang="tr-TR" sz="2000" b="1" dirty="0"/>
              <a:t>Compound metaphor (usually two words): </a:t>
            </a:r>
            <a:r>
              <a:rPr lang="en-GB" altLang="tr-TR" sz="1600" i="1" dirty="0"/>
              <a:t>Kennings</a:t>
            </a:r>
            <a:r>
              <a:rPr lang="en-GB" altLang="tr-TR" sz="1600" dirty="0"/>
              <a:t> combine two words to create an evocative and imaginative alternative word. By linking words in this way, the poets were able to play and experiment with the rhythm, sounds and imagery of the poetry. Beowulf contains over a thousand kennings.</a:t>
            </a:r>
          </a:p>
          <a:p>
            <a:pPr marL="514350" indent="-514350">
              <a:spcBef>
                <a:spcPct val="50000"/>
              </a:spcBef>
              <a:buAutoNum type="alphaLcPeriod"/>
            </a:pPr>
            <a:endParaRPr lang="en-US" altLang="tr-TR" sz="2000" b="1" dirty="0"/>
          </a:p>
        </p:txBody>
      </p:sp>
      <p:sp>
        <p:nvSpPr>
          <p:cNvPr id="34820" name="Text Box 6">
            <a:extLst>
              <a:ext uri="{FF2B5EF4-FFF2-40B4-BE49-F238E27FC236}">
                <a16:creationId xmlns:a16="http://schemas.microsoft.com/office/drawing/2014/main" id="{D484CB0C-9441-5678-A63F-C26AB0823B88}"/>
              </a:ext>
            </a:extLst>
          </p:cNvPr>
          <p:cNvSpPr txBox="1">
            <a:spLocks noChangeArrowheads="1"/>
          </p:cNvSpPr>
          <p:nvPr/>
        </p:nvSpPr>
        <p:spPr bwMode="auto">
          <a:xfrm>
            <a:off x="533400" y="3154362"/>
            <a:ext cx="82296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spcBef>
                <a:spcPct val="50000"/>
              </a:spcBef>
            </a:pPr>
            <a:r>
              <a:rPr lang="en-US" altLang="tr-TR" sz="3200" b="1" dirty="0"/>
              <a:t>b. Most were probably used over and over</a:t>
            </a:r>
          </a:p>
        </p:txBody>
      </p:sp>
      <p:pic>
        <p:nvPicPr>
          <p:cNvPr id="23558" name="Picture 8" descr="beocomicboat">
            <a:extLst>
              <a:ext uri="{FF2B5EF4-FFF2-40B4-BE49-F238E27FC236}">
                <a16:creationId xmlns:a16="http://schemas.microsoft.com/office/drawing/2014/main" id="{55EE900B-6B52-D6EF-45C7-301A2EEB68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3733800"/>
            <a:ext cx="3352800" cy="290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2" name="Text Box 9">
            <a:extLst>
              <a:ext uri="{FF2B5EF4-FFF2-40B4-BE49-F238E27FC236}">
                <a16:creationId xmlns:a16="http://schemas.microsoft.com/office/drawing/2014/main" id="{EB57BFD8-5BE8-EEF3-88C9-8D24C62DF178}"/>
              </a:ext>
            </a:extLst>
          </p:cNvPr>
          <p:cNvSpPr txBox="1">
            <a:spLocks noChangeArrowheads="1"/>
          </p:cNvSpPr>
          <p:nvPr/>
        </p:nvSpPr>
        <p:spPr bwMode="auto">
          <a:xfrm>
            <a:off x="4648200" y="4038600"/>
            <a:ext cx="4495800" cy="204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spcBef>
                <a:spcPct val="50000"/>
              </a:spcBef>
            </a:pPr>
            <a:r>
              <a:rPr lang="en-US" altLang="tr-TR" sz="3200" b="1" dirty="0"/>
              <a:t>For instance: </a:t>
            </a:r>
            <a:r>
              <a:rPr lang="en-US" altLang="tr-TR" sz="3200" b="1" i="1" dirty="0" err="1"/>
              <a:t>hronade</a:t>
            </a:r>
            <a:r>
              <a:rPr lang="en-US" altLang="tr-TR" sz="3200" b="1" dirty="0"/>
              <a:t> literally means </a:t>
            </a:r>
            <a:r>
              <a:rPr lang="ja-JP" altLang="en-US" sz="3200" b="1"/>
              <a:t>“</a:t>
            </a:r>
            <a:r>
              <a:rPr lang="en-US" altLang="ja-JP" sz="3200" b="1" dirty="0"/>
              <a:t>whale-road,</a:t>
            </a:r>
            <a:r>
              <a:rPr lang="ja-JP" altLang="en-US" sz="3200" b="1"/>
              <a:t>”</a:t>
            </a:r>
            <a:r>
              <a:rPr lang="en-US" altLang="ja-JP" sz="3200" b="1" dirty="0"/>
              <a:t> but can be translated as </a:t>
            </a:r>
            <a:r>
              <a:rPr lang="ja-JP" altLang="en-US" sz="3200" b="1"/>
              <a:t>“</a:t>
            </a:r>
            <a:r>
              <a:rPr lang="en-US" altLang="ja-JP" sz="3200" b="1" dirty="0"/>
              <a:t>sea</a:t>
            </a:r>
            <a:r>
              <a:rPr lang="ja-JP" altLang="en-US" sz="3200" b="1"/>
              <a:t>”</a:t>
            </a:r>
            <a:endParaRPr lang="en-US" altLang="tr-TR" sz="3200" b="1" i="1" dirty="0"/>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childTnLst>
                                    <p:set>
                                      <p:cBhvr>
                                        <p:cTn id="6" dur="1" fill="hold">
                                          <p:stCondLst>
                                            <p:cond delay="0"/>
                                          </p:stCondLst>
                                        </p:cTn>
                                        <p:tgtEl>
                                          <p:spTgt spid="34819">
                                            <p:txEl>
                                              <p:pRg st="0" end="0"/>
                                            </p:txEl>
                                          </p:spTgt>
                                        </p:tgtEl>
                                        <p:attrNameLst>
                                          <p:attrName>style.visibility</p:attrName>
                                        </p:attrNameLst>
                                      </p:cBhvr>
                                      <p:to>
                                        <p:strVal val="visible"/>
                                      </p:to>
                                    </p:set>
                                    <p:anim calcmode="lin" valueType="num">
                                      <p:cBhvr>
                                        <p:cTn id="7" dur="1000" fill="hold"/>
                                        <p:tgtEl>
                                          <p:spTgt spid="34819">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4819">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4819">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4819">
                                            <p:txEl>
                                              <p:pRg st="0" end="0"/>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31" presetClass="entr" presetSubtype="0" fill="hold" nodeType="clickEffect">
                                  <p:stCondLst>
                                    <p:cond delay="0"/>
                                  </p:stCondLst>
                                  <p:childTnLst>
                                    <p:set>
                                      <p:cBhvr>
                                        <p:cTn id="14" dur="1" fill="hold">
                                          <p:stCondLst>
                                            <p:cond delay="0"/>
                                          </p:stCondLst>
                                        </p:cTn>
                                        <p:tgtEl>
                                          <p:spTgt spid="34820">
                                            <p:txEl>
                                              <p:pRg st="0" end="0"/>
                                            </p:txEl>
                                          </p:spTgt>
                                        </p:tgtEl>
                                        <p:attrNameLst>
                                          <p:attrName>style.visibility</p:attrName>
                                        </p:attrNameLst>
                                      </p:cBhvr>
                                      <p:to>
                                        <p:strVal val="visible"/>
                                      </p:to>
                                    </p:set>
                                    <p:anim calcmode="lin" valueType="num">
                                      <p:cBhvr>
                                        <p:cTn id="15" dur="1000" fill="hold"/>
                                        <p:tgtEl>
                                          <p:spTgt spid="34820">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4820">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4820">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4820">
                                            <p:txEl>
                                              <p:pRg st="0" end="0"/>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4822"/>
                                        </p:tgtEl>
                                        <p:attrNameLst>
                                          <p:attrName>style.visibility</p:attrName>
                                        </p:attrNameLst>
                                      </p:cBhvr>
                                      <p:to>
                                        <p:strVal val="visible"/>
                                      </p:to>
                                    </p:set>
                                    <p:anim calcmode="lin" valueType="num">
                                      <p:cBhvr>
                                        <p:cTn id="23" dur="1000" fill="hold"/>
                                        <p:tgtEl>
                                          <p:spTgt spid="34822"/>
                                        </p:tgtEl>
                                        <p:attrNameLst>
                                          <p:attrName>ppt_w</p:attrName>
                                        </p:attrNameLst>
                                      </p:cBhvr>
                                      <p:tavLst>
                                        <p:tav tm="0">
                                          <p:val>
                                            <p:fltVal val="0"/>
                                          </p:val>
                                        </p:tav>
                                        <p:tav tm="100000">
                                          <p:val>
                                            <p:strVal val="#ppt_w"/>
                                          </p:val>
                                        </p:tav>
                                      </p:tavLst>
                                    </p:anim>
                                    <p:anim calcmode="lin" valueType="num">
                                      <p:cBhvr>
                                        <p:cTn id="24" dur="1000" fill="hold"/>
                                        <p:tgtEl>
                                          <p:spTgt spid="34822"/>
                                        </p:tgtEl>
                                        <p:attrNameLst>
                                          <p:attrName>ppt_h</p:attrName>
                                        </p:attrNameLst>
                                      </p:cBhvr>
                                      <p:tavLst>
                                        <p:tav tm="0">
                                          <p:val>
                                            <p:fltVal val="0"/>
                                          </p:val>
                                        </p:tav>
                                        <p:tav tm="100000">
                                          <p:val>
                                            <p:strVal val="#ppt_h"/>
                                          </p:val>
                                        </p:tav>
                                      </p:tavLst>
                                    </p:anim>
                                    <p:anim calcmode="lin" valueType="num">
                                      <p:cBhvr>
                                        <p:cTn id="25" dur="1000" fill="hold"/>
                                        <p:tgtEl>
                                          <p:spTgt spid="34822"/>
                                        </p:tgtEl>
                                        <p:attrNameLst>
                                          <p:attrName>style.rotation</p:attrName>
                                        </p:attrNameLst>
                                      </p:cBhvr>
                                      <p:tavLst>
                                        <p:tav tm="0">
                                          <p:val>
                                            <p:fltVal val="90"/>
                                          </p:val>
                                        </p:tav>
                                        <p:tav tm="100000">
                                          <p:val>
                                            <p:fltVal val="0"/>
                                          </p:val>
                                        </p:tav>
                                      </p:tavLst>
                                    </p:anim>
                                    <p:animEffect transition="in" filter="fade">
                                      <p:cBhvr>
                                        <p:cTn id="26" dur="1000"/>
                                        <p:tgtEl>
                                          <p:spTgt spid="348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22"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8914" name="Content Placeholder 1">
            <a:extLst>
              <a:ext uri="{FF2B5EF4-FFF2-40B4-BE49-F238E27FC236}">
                <a16:creationId xmlns:a16="http://schemas.microsoft.com/office/drawing/2014/main" id="{E630707B-4CDF-2BCE-6147-4661E07A6D0D}"/>
              </a:ext>
            </a:extLst>
          </p:cNvPr>
          <p:cNvSpPr>
            <a:spLocks noGrp="1"/>
          </p:cNvSpPr>
          <p:nvPr>
            <p:ph idx="1"/>
          </p:nvPr>
        </p:nvSpPr>
        <p:spPr bwMode="auto">
          <a:xfrm>
            <a:off x="468313" y="692150"/>
            <a:ext cx="7713662" cy="5473700"/>
          </a:xfrm>
        </p:spPr>
        <p:txBody>
          <a:bodyPr wrap="square" numCol="1" anchor="t" anchorCtr="0" compatLnSpc="1">
            <a:prstTxWarp prst="textNoShape">
              <a:avLst/>
            </a:prstTxWarp>
          </a:bodyPr>
          <a:lstStyle/>
          <a:p>
            <a:pPr marL="0" indent="0">
              <a:buFont typeface="Wingdings 2" pitchFamily="2" charset="2"/>
              <a:buNone/>
            </a:pPr>
            <a:r>
              <a:rPr lang="en-GB" altLang="tr-TR"/>
              <a:t>In off the moors, down through the </a:t>
            </a:r>
            <a:r>
              <a:rPr lang="en-GB" altLang="tr-TR" b="1"/>
              <a:t>mist-bands </a:t>
            </a:r>
            <a:br>
              <a:rPr lang="en-GB" altLang="tr-TR" b="1"/>
            </a:br>
            <a:r>
              <a:rPr lang="en-GB" altLang="tr-TR" b="1"/>
              <a:t>God-cursed</a:t>
            </a:r>
            <a:r>
              <a:rPr lang="en-GB" altLang="tr-TR"/>
              <a:t> Grendel came greedily loping. </a:t>
            </a:r>
            <a:br>
              <a:rPr lang="en-GB" altLang="tr-TR"/>
            </a:br>
            <a:r>
              <a:rPr lang="en-GB" altLang="tr-TR"/>
              <a:t>The bane of the race of men roamed forth, </a:t>
            </a:r>
            <a:br>
              <a:rPr lang="en-GB" altLang="tr-TR"/>
            </a:br>
            <a:r>
              <a:rPr lang="en-GB" altLang="tr-TR"/>
              <a:t>hunting for a prey in the high hall. </a:t>
            </a:r>
            <a:br>
              <a:rPr lang="en-GB" altLang="tr-TR"/>
            </a:br>
            <a:r>
              <a:rPr lang="en-GB" altLang="tr-TR"/>
              <a:t>Under the </a:t>
            </a:r>
            <a:r>
              <a:rPr lang="en-GB" altLang="tr-TR" b="1"/>
              <a:t>cloud-murk</a:t>
            </a:r>
            <a:r>
              <a:rPr lang="en-GB" altLang="tr-TR"/>
              <a:t> he moved towards it </a:t>
            </a:r>
            <a:br>
              <a:rPr lang="en-GB" altLang="tr-TR"/>
            </a:br>
            <a:r>
              <a:rPr lang="en-GB" altLang="tr-TR"/>
              <a:t>until it shone above him, a sheer keep </a:t>
            </a:r>
            <a:br>
              <a:rPr lang="en-GB" altLang="tr-TR"/>
            </a:br>
            <a:r>
              <a:rPr lang="en-GB" altLang="tr-TR"/>
              <a:t>of fortified gold. Nor was that the first time </a:t>
            </a:r>
            <a:br>
              <a:rPr lang="en-GB" altLang="tr-TR"/>
            </a:br>
            <a:r>
              <a:rPr lang="en-GB" altLang="tr-TR"/>
              <a:t>he had scouted the grounds of Hrothgar's dwelling - </a:t>
            </a:r>
            <a:br>
              <a:rPr lang="en-GB" altLang="tr-TR"/>
            </a:br>
            <a:r>
              <a:rPr lang="en-GB" altLang="tr-TR"/>
              <a:t>although never in his life, before or since, </a:t>
            </a:r>
            <a:br>
              <a:rPr lang="en-GB" altLang="tr-TR"/>
            </a:br>
            <a:r>
              <a:rPr lang="en-GB" altLang="tr-TR"/>
              <a:t>did he find harder fortune or </a:t>
            </a:r>
            <a:r>
              <a:rPr lang="en-GB" altLang="tr-TR" b="1"/>
              <a:t>hall-defenders</a:t>
            </a:r>
            <a:r>
              <a:rPr lang="en-GB" altLang="tr-TR"/>
              <a:t>. </a:t>
            </a:r>
            <a:br>
              <a:rPr lang="en-GB" altLang="tr-TR"/>
            </a:br>
            <a:r>
              <a:rPr lang="en-GB" altLang="tr-TR"/>
              <a:t>Spurned and joyless, he journeyed on ahead </a:t>
            </a:r>
            <a:br>
              <a:rPr lang="en-GB" altLang="tr-TR"/>
            </a:br>
            <a:r>
              <a:rPr lang="en-GB" altLang="tr-TR"/>
              <a:t>and arrived at the bawn. The </a:t>
            </a:r>
            <a:r>
              <a:rPr lang="en-GB" altLang="tr-TR" b="1"/>
              <a:t>iron-braced </a:t>
            </a:r>
            <a:r>
              <a:rPr lang="en-GB" altLang="tr-TR"/>
              <a:t>door </a:t>
            </a:r>
            <a:br>
              <a:rPr lang="en-GB" altLang="tr-TR"/>
            </a:br>
            <a:r>
              <a:rPr lang="en-GB" altLang="tr-TR"/>
              <a:t>turned on its hinge when his hands touched it.</a:t>
            </a:r>
          </a:p>
          <a:p>
            <a:pPr marL="0" indent="0">
              <a:buFont typeface="Wingdings 2" pitchFamily="2" charset="2"/>
              <a:buNone/>
            </a:pPr>
            <a:endParaRPr lang="en-GB" altLang="tr-TR"/>
          </a:p>
          <a:p>
            <a:pPr marL="0" indent="0">
              <a:buFont typeface="Wingdings 2" pitchFamily="2" charset="2"/>
              <a:buNone/>
            </a:pPr>
            <a:r>
              <a:rPr lang="en-GB" altLang="tr-TR"/>
              <a:t>From Seamus Heaney’s translation of ‘Beowulf’ </a:t>
            </a:r>
            <a:br>
              <a:rPr lang="en-GB" altLang="tr-TR"/>
            </a:br>
            <a:endParaRPr lang="en-GB" altLang="tr-TR"/>
          </a:p>
        </p:txBody>
      </p:sp>
    </p:spTree>
    <p:extLst>
      <p:ext uri="{BB962C8B-B14F-4D97-AF65-F5344CB8AC3E}">
        <p14:creationId xmlns:p14="http://schemas.microsoft.com/office/powerpoint/2010/main" val="1918472269"/>
      </p:ext>
    </p:extLst>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3356000-B301-6ED4-F373-FBBFB707BA58}"/>
              </a:ext>
            </a:extLst>
          </p:cNvPr>
          <p:cNvSpPr>
            <a:spLocks noGrp="1"/>
          </p:cNvSpPr>
          <p:nvPr>
            <p:ph idx="1"/>
          </p:nvPr>
        </p:nvSpPr>
        <p:spPr/>
        <p:txBody>
          <a:bodyPr/>
          <a:lstStyle/>
          <a:p>
            <a:pPr marL="274320" indent="-274320" fontAlgn="auto">
              <a:spcAft>
                <a:spcPts val="0"/>
              </a:spcAft>
              <a:buFont typeface="Wingdings 2"/>
              <a:buChar char=""/>
              <a:defRPr/>
            </a:pPr>
            <a:r>
              <a:rPr lang="en-GB" b="1" dirty="0"/>
              <a:t>Some well-known Anglo-Saxon kennings include:</a:t>
            </a:r>
            <a:endParaRPr lang="en-GB" dirty="0"/>
          </a:p>
          <a:p>
            <a:pPr marL="640080" lvl="1" indent="-274320" fontAlgn="auto">
              <a:spcAft>
                <a:spcPts val="0"/>
              </a:spcAft>
              <a:buClr>
                <a:schemeClr val="accent2">
                  <a:shade val="75000"/>
                </a:schemeClr>
              </a:buClr>
              <a:buFont typeface="Wingdings 2"/>
              <a:buChar char=""/>
              <a:defRPr/>
            </a:pPr>
            <a:r>
              <a:rPr lang="en-GB" dirty="0"/>
              <a:t>bone-house (</a:t>
            </a:r>
            <a:r>
              <a:rPr lang="en-GB" i="1" dirty="0" err="1"/>
              <a:t>banhus</a:t>
            </a:r>
            <a:r>
              <a:rPr lang="en-GB" dirty="0"/>
              <a:t> ) - the human body</a:t>
            </a:r>
          </a:p>
          <a:p>
            <a:pPr marL="640080" lvl="1" indent="-274320" fontAlgn="auto">
              <a:spcAft>
                <a:spcPts val="0"/>
              </a:spcAft>
              <a:buClr>
                <a:schemeClr val="accent2">
                  <a:shade val="75000"/>
                </a:schemeClr>
              </a:buClr>
              <a:buFont typeface="Wingdings 2"/>
              <a:buChar char=""/>
              <a:defRPr/>
            </a:pPr>
            <a:r>
              <a:rPr lang="en-GB" dirty="0"/>
              <a:t>battle-light (</a:t>
            </a:r>
            <a:r>
              <a:rPr lang="en-GB" i="1" dirty="0" err="1"/>
              <a:t>beadoleoma</a:t>
            </a:r>
            <a:r>
              <a:rPr lang="en-GB" i="1" dirty="0"/>
              <a:t>)</a:t>
            </a:r>
            <a:r>
              <a:rPr lang="en-GB" dirty="0"/>
              <a:t> - sword</a:t>
            </a:r>
          </a:p>
          <a:p>
            <a:pPr marL="640080" lvl="1" indent="-274320" fontAlgn="auto">
              <a:spcAft>
                <a:spcPts val="0"/>
              </a:spcAft>
              <a:buClr>
                <a:schemeClr val="accent2">
                  <a:shade val="75000"/>
                </a:schemeClr>
              </a:buClr>
              <a:buFont typeface="Wingdings 2"/>
              <a:buChar char=""/>
              <a:defRPr/>
            </a:pPr>
            <a:r>
              <a:rPr lang="en-GB" dirty="0"/>
              <a:t>wave-floater (</a:t>
            </a:r>
            <a:r>
              <a:rPr lang="en-GB" i="1" dirty="0" err="1"/>
              <a:t>wægflota</a:t>
            </a:r>
            <a:r>
              <a:rPr lang="en-GB" dirty="0"/>
              <a:t>) – ship</a:t>
            </a:r>
          </a:p>
          <a:p>
            <a:pPr marL="365760" lvl="1" indent="0" fontAlgn="auto">
              <a:spcAft>
                <a:spcPts val="0"/>
              </a:spcAft>
              <a:buClr>
                <a:schemeClr val="accent2">
                  <a:shade val="75000"/>
                </a:schemeClr>
              </a:buClr>
              <a:buFont typeface="Wingdings 2"/>
              <a:buNone/>
              <a:defRPr/>
            </a:pPr>
            <a:endParaRPr lang="en-GB" dirty="0"/>
          </a:p>
          <a:p>
            <a:pPr marL="274320" indent="-274320" fontAlgn="auto">
              <a:spcAft>
                <a:spcPts val="0"/>
              </a:spcAft>
              <a:buFont typeface="Wingdings 2"/>
              <a:buChar char=""/>
              <a:defRPr/>
            </a:pPr>
            <a:r>
              <a:rPr lang="en-GB" b="1" dirty="0"/>
              <a:t>Descriptions of the sea included:</a:t>
            </a:r>
            <a:endParaRPr lang="en-GB" dirty="0"/>
          </a:p>
          <a:p>
            <a:pPr marL="640080" lvl="1" indent="-274320" fontAlgn="auto">
              <a:spcAft>
                <a:spcPts val="0"/>
              </a:spcAft>
              <a:buClr>
                <a:schemeClr val="accent2">
                  <a:shade val="75000"/>
                </a:schemeClr>
              </a:buClr>
              <a:buFont typeface="Wingdings 2"/>
              <a:buChar char=""/>
              <a:defRPr/>
            </a:pPr>
            <a:r>
              <a:rPr lang="en-GB" dirty="0"/>
              <a:t>whale road (</a:t>
            </a:r>
            <a:r>
              <a:rPr lang="en-GB" i="1" dirty="0" err="1"/>
              <a:t>hronrad</a:t>
            </a:r>
            <a:r>
              <a:rPr lang="en-GB" i="1" dirty="0"/>
              <a:t>)</a:t>
            </a:r>
            <a:r>
              <a:rPr lang="en-GB" dirty="0"/>
              <a:t> </a:t>
            </a:r>
          </a:p>
          <a:p>
            <a:pPr marL="640080" lvl="1" indent="-274320" fontAlgn="auto">
              <a:spcAft>
                <a:spcPts val="0"/>
              </a:spcAft>
              <a:buClr>
                <a:schemeClr val="accent2">
                  <a:shade val="75000"/>
                </a:schemeClr>
              </a:buClr>
              <a:buFont typeface="Wingdings 2"/>
              <a:buChar char=""/>
              <a:defRPr/>
            </a:pPr>
            <a:r>
              <a:rPr lang="en-GB" dirty="0"/>
              <a:t>fish home (</a:t>
            </a:r>
            <a:r>
              <a:rPr lang="en-GB" i="1" dirty="0" err="1"/>
              <a:t>fiscesethel</a:t>
            </a:r>
            <a:r>
              <a:rPr lang="en-GB" dirty="0"/>
              <a:t>)</a:t>
            </a:r>
          </a:p>
          <a:p>
            <a:pPr marL="640080" lvl="1" indent="-274320" fontAlgn="auto">
              <a:spcAft>
                <a:spcPts val="0"/>
              </a:spcAft>
              <a:buClr>
                <a:schemeClr val="accent2">
                  <a:shade val="75000"/>
                </a:schemeClr>
              </a:buClr>
              <a:buFont typeface="Wingdings 2"/>
              <a:buChar char=""/>
              <a:defRPr/>
            </a:pPr>
            <a:r>
              <a:rPr lang="en-GB" dirty="0"/>
              <a:t>seal bath (</a:t>
            </a:r>
            <a:r>
              <a:rPr lang="en-GB" i="1" dirty="0" err="1"/>
              <a:t>seolbæp</a:t>
            </a:r>
            <a:r>
              <a:rPr lang="en-GB" dirty="0"/>
              <a:t>)</a:t>
            </a:r>
          </a:p>
          <a:p>
            <a:pPr marL="274320" indent="-274320" fontAlgn="auto">
              <a:spcAft>
                <a:spcPts val="0"/>
              </a:spcAft>
              <a:buFont typeface="Wingdings 2"/>
              <a:buChar char=""/>
              <a:defRPr/>
            </a:pPr>
            <a:endParaRPr lang="en-GB" dirty="0"/>
          </a:p>
        </p:txBody>
      </p:sp>
      <p:sp>
        <p:nvSpPr>
          <p:cNvPr id="39939" name="Title 2">
            <a:extLst>
              <a:ext uri="{FF2B5EF4-FFF2-40B4-BE49-F238E27FC236}">
                <a16:creationId xmlns:a16="http://schemas.microsoft.com/office/drawing/2014/main" id="{255A2C67-FFD6-3D6C-97BB-35EAD824181D}"/>
              </a:ext>
            </a:extLst>
          </p:cNvPr>
          <p:cNvSpPr>
            <a:spLocks noGrp="1"/>
          </p:cNvSpPr>
          <p:nvPr>
            <p:ph type="title"/>
          </p:nvPr>
        </p:nvSpPr>
        <p:spPr/>
        <p:txBody>
          <a:bodyPr/>
          <a:lstStyle/>
          <a:p>
            <a:r>
              <a:rPr lang="en-GB" altLang="tr-TR"/>
              <a:t>Kennings </a:t>
            </a:r>
          </a:p>
        </p:txBody>
      </p:sp>
    </p:spTree>
    <p:extLst>
      <p:ext uri="{BB962C8B-B14F-4D97-AF65-F5344CB8AC3E}">
        <p14:creationId xmlns:p14="http://schemas.microsoft.com/office/powerpoint/2010/main" val="22436900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4578" name="Text Box 2">
            <a:extLst>
              <a:ext uri="{FF2B5EF4-FFF2-40B4-BE49-F238E27FC236}">
                <a16:creationId xmlns:a16="http://schemas.microsoft.com/office/drawing/2014/main" id="{CBE9CF7D-4768-D40F-D5A0-66EFAC636C83}"/>
              </a:ext>
            </a:extLst>
          </p:cNvPr>
          <p:cNvSpPr txBox="1">
            <a:spLocks noChangeArrowheads="1"/>
          </p:cNvSpPr>
          <p:nvPr/>
        </p:nvSpPr>
        <p:spPr bwMode="auto">
          <a:xfrm>
            <a:off x="0" y="457200"/>
            <a:ext cx="9144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lgn="ctr">
              <a:spcBef>
                <a:spcPct val="50000"/>
              </a:spcBef>
            </a:pPr>
            <a:r>
              <a:rPr lang="en-US" altLang="tr-TR" sz="3600" b="1" u="sng">
                <a:latin typeface="Papyrus" panose="020B0602040200020303" pitchFamily="34" charset="0"/>
              </a:rPr>
              <a:t>Setting: </a:t>
            </a:r>
            <a:r>
              <a:rPr lang="en-US" altLang="tr-TR" sz="3600" b="1" i="1" u="sng">
                <a:latin typeface="Papyrus" panose="020B0602040200020303" pitchFamily="34" charset="0"/>
              </a:rPr>
              <a:t>Beowulf</a:t>
            </a:r>
            <a:r>
              <a:rPr lang="ja-JP" altLang="en-US" sz="3600" b="1" i="1" u="sng">
                <a:latin typeface="Papyrus" panose="020B0602040200020303" pitchFamily="34" charset="0"/>
              </a:rPr>
              <a:t>’</a:t>
            </a:r>
            <a:r>
              <a:rPr lang="en-US" altLang="ja-JP" sz="3600" b="1" i="1" u="sng">
                <a:latin typeface="Papyrus" panose="020B0602040200020303" pitchFamily="34" charset="0"/>
              </a:rPr>
              <a:t>s</a:t>
            </a:r>
            <a:r>
              <a:rPr lang="en-US" altLang="ja-JP" sz="3600" b="1" u="sng">
                <a:latin typeface="Papyrus" panose="020B0602040200020303" pitchFamily="34" charset="0"/>
              </a:rPr>
              <a:t> time and place</a:t>
            </a:r>
            <a:endParaRPr lang="en-US" altLang="tr-TR" sz="3600" b="1" u="sng">
              <a:latin typeface="Papyrus" panose="020B0602040200020303" pitchFamily="34" charset="0"/>
            </a:endParaRPr>
          </a:p>
        </p:txBody>
      </p:sp>
      <p:pic>
        <p:nvPicPr>
          <p:cNvPr id="24579" name="Picture 3" descr="beomap">
            <a:extLst>
              <a:ext uri="{FF2B5EF4-FFF2-40B4-BE49-F238E27FC236}">
                <a16:creationId xmlns:a16="http://schemas.microsoft.com/office/drawing/2014/main" id="{79DA38CD-8CE6-CB43-1467-18DA9BC2FC7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1447800"/>
            <a:ext cx="3773488"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0" name="Picture 5" descr="europe3">
            <a:extLst>
              <a:ext uri="{FF2B5EF4-FFF2-40B4-BE49-F238E27FC236}">
                <a16:creationId xmlns:a16="http://schemas.microsoft.com/office/drawing/2014/main" id="{B123CCDC-6FAD-9BBB-DB1B-41D829E18DC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1447800"/>
            <a:ext cx="4329113"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1" name="Text Box 6">
            <a:extLst>
              <a:ext uri="{FF2B5EF4-FFF2-40B4-BE49-F238E27FC236}">
                <a16:creationId xmlns:a16="http://schemas.microsoft.com/office/drawing/2014/main" id="{96A63816-E4B7-8CE5-8C03-C7DC5A54187D}"/>
              </a:ext>
            </a:extLst>
          </p:cNvPr>
          <p:cNvSpPr txBox="1">
            <a:spLocks noChangeArrowheads="1"/>
          </p:cNvSpPr>
          <p:nvPr/>
        </p:nvSpPr>
        <p:spPr bwMode="auto">
          <a:xfrm>
            <a:off x="1295400" y="6096000"/>
            <a:ext cx="29718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spcBef>
                <a:spcPct val="50000"/>
              </a:spcBef>
            </a:pPr>
            <a:r>
              <a:rPr lang="en-US" altLang="tr-TR" sz="2800" b="1"/>
              <a:t>Europe today</a:t>
            </a:r>
          </a:p>
        </p:txBody>
      </p:sp>
      <p:sp>
        <p:nvSpPr>
          <p:cNvPr id="24582" name="Text Box 7">
            <a:extLst>
              <a:ext uri="{FF2B5EF4-FFF2-40B4-BE49-F238E27FC236}">
                <a16:creationId xmlns:a16="http://schemas.microsoft.com/office/drawing/2014/main" id="{CF1C39D1-6B6F-6BB4-EA47-7D4D1D175DB8}"/>
              </a:ext>
            </a:extLst>
          </p:cNvPr>
          <p:cNvSpPr txBox="1">
            <a:spLocks noChangeArrowheads="1"/>
          </p:cNvSpPr>
          <p:nvPr/>
        </p:nvSpPr>
        <p:spPr bwMode="auto">
          <a:xfrm>
            <a:off x="4724400" y="6019800"/>
            <a:ext cx="41910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spcBef>
                <a:spcPct val="50000"/>
              </a:spcBef>
            </a:pPr>
            <a:r>
              <a:rPr lang="en-US" altLang="tr-TR" sz="2800" b="1"/>
              <a:t>Time of </a:t>
            </a:r>
            <a:r>
              <a:rPr lang="en-US" altLang="tr-TR" sz="2800" b="1" i="1"/>
              <a:t>Beowulf</a:t>
            </a:r>
            <a:endParaRPr lang="en-US" altLang="tr-TR" sz="2800" b="1"/>
          </a:p>
        </p:txBody>
      </p:sp>
    </p:spTree>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7845966-6EFC-468A-9CC7-BAB4B95854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0"/>
          </a:xfrm>
          <a:prstGeom prst="rect">
            <a:avLst/>
          </a:prstGeom>
          <a:solidFill>
            <a:srgbClr val="5636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0" name="Picture 9">
            <a:extLst>
              <a:ext uri="{FF2B5EF4-FFF2-40B4-BE49-F238E27FC236}">
                <a16:creationId xmlns:a16="http://schemas.microsoft.com/office/drawing/2014/main" id="{75554383-98AF-4A47-BB65-705FAAA4BE6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12500" r="12500"/>
          <a:stretch/>
        </p:blipFill>
        <p:spPr>
          <a:xfrm>
            <a:off x="0" y="0"/>
            <a:ext cx="9144000" cy="6858000"/>
          </a:xfrm>
          <a:prstGeom prst="rect">
            <a:avLst/>
          </a:prstGeom>
        </p:spPr>
      </p:pic>
      <p:sp>
        <p:nvSpPr>
          <p:cNvPr id="12" name="Freeform: Shape 11">
            <a:extLst>
              <a:ext uri="{FF2B5EF4-FFF2-40B4-BE49-F238E27FC236}">
                <a16:creationId xmlns:a16="http://schemas.microsoft.com/office/drawing/2014/main" id="{ADAD1991-FFD1-4E94-ABAB-7560D33008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5410" y="-3970"/>
            <a:ext cx="7748362" cy="6874811"/>
          </a:xfrm>
          <a:custGeom>
            <a:avLst/>
            <a:gdLst>
              <a:gd name="connsiteX0" fmla="*/ 2232159 w 7837716"/>
              <a:gd name="connsiteY0" fmla="*/ 0 h 6858000"/>
              <a:gd name="connsiteX1" fmla="*/ 5605557 w 7837716"/>
              <a:gd name="connsiteY1" fmla="*/ 0 h 6858000"/>
              <a:gd name="connsiteX2" fmla="*/ 5617845 w 7837716"/>
              <a:gd name="connsiteY2" fmla="*/ 5384 h 6858000"/>
              <a:gd name="connsiteX3" fmla="*/ 7837716 w 7837716"/>
              <a:gd name="connsiteY3" fmla="*/ 3429000 h 6858000"/>
              <a:gd name="connsiteX4" fmla="*/ 5617845 w 7837716"/>
              <a:gd name="connsiteY4" fmla="*/ 6852616 h 6858000"/>
              <a:gd name="connsiteX5" fmla="*/ 5605557 w 7837716"/>
              <a:gd name="connsiteY5" fmla="*/ 6858000 h 6858000"/>
              <a:gd name="connsiteX6" fmla="*/ 2232159 w 7837716"/>
              <a:gd name="connsiteY6" fmla="*/ 6858000 h 6858000"/>
              <a:gd name="connsiteX7" fmla="*/ 2219871 w 7837716"/>
              <a:gd name="connsiteY7" fmla="*/ 6852616 h 6858000"/>
              <a:gd name="connsiteX8" fmla="*/ 0 w 7837716"/>
              <a:gd name="connsiteY8" fmla="*/ 3429000 h 6858000"/>
              <a:gd name="connsiteX9" fmla="*/ 2219871 w 7837716"/>
              <a:gd name="connsiteY9" fmla="*/ 538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37716" h="6858000">
                <a:moveTo>
                  <a:pt x="2232159" y="0"/>
                </a:moveTo>
                <a:lnTo>
                  <a:pt x="5605557" y="0"/>
                </a:lnTo>
                <a:lnTo>
                  <a:pt x="5617845" y="5384"/>
                </a:lnTo>
                <a:cubicBezTo>
                  <a:pt x="6931322" y="618789"/>
                  <a:pt x="7837716" y="1921305"/>
                  <a:pt x="7837716" y="3429000"/>
                </a:cubicBezTo>
                <a:cubicBezTo>
                  <a:pt x="7837716" y="4936696"/>
                  <a:pt x="6931322" y="6239212"/>
                  <a:pt x="5617845" y="6852616"/>
                </a:cubicBezTo>
                <a:lnTo>
                  <a:pt x="5605557" y="6858000"/>
                </a:lnTo>
                <a:lnTo>
                  <a:pt x="2232159" y="6858000"/>
                </a:lnTo>
                <a:lnTo>
                  <a:pt x="2219871" y="6852616"/>
                </a:lnTo>
                <a:cubicBezTo>
                  <a:pt x="906394" y="6239212"/>
                  <a:pt x="0" y="4936696"/>
                  <a:pt x="0" y="3429000"/>
                </a:cubicBezTo>
                <a:cubicBezTo>
                  <a:pt x="0" y="1921305"/>
                  <a:pt x="906394" y="618789"/>
                  <a:pt x="2219871" y="5384"/>
                </a:cubicBezTo>
                <a:close/>
              </a:path>
            </a:pathLst>
          </a:custGeom>
          <a:solidFill>
            <a:schemeClr val="bg1"/>
          </a:solidFill>
          <a:ln>
            <a:gradFill>
              <a:gsLst>
                <a:gs pos="0">
                  <a:schemeClr val="accent1">
                    <a:lumMod val="40000"/>
                    <a:lumOff val="60000"/>
                  </a:schemeClr>
                </a:gs>
                <a:gs pos="23000">
                  <a:schemeClr val="accent1">
                    <a:lumMod val="45000"/>
                    <a:lumOff val="55000"/>
                  </a:schemeClr>
                </a:gs>
                <a:gs pos="83000">
                  <a:schemeClr val="bg2">
                    <a:lumMod val="82000"/>
                  </a:schemeClr>
                </a:gs>
                <a:gs pos="100000">
                  <a:schemeClr val="bg2">
                    <a:lumMod val="87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3" name="Resim 2" descr="metin, kitap, kağıt, el yazısı içeren bir resim&#10;&#10;Açıklama otomatik olarak oluşturuldu">
            <a:extLst>
              <a:ext uri="{FF2B5EF4-FFF2-40B4-BE49-F238E27FC236}">
                <a16:creationId xmlns:a16="http://schemas.microsoft.com/office/drawing/2014/main" id="{6723A831-06C7-6864-E133-4CD1AA23C3D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1752600" y="990600"/>
            <a:ext cx="5562600" cy="5105400"/>
          </a:xfrm>
          <a:prstGeom prst="rect">
            <a:avLst/>
          </a:prstGeom>
        </p:spPr>
      </p:pic>
    </p:spTree>
    <p:extLst>
      <p:ext uri="{BB962C8B-B14F-4D97-AF65-F5344CB8AC3E}">
        <p14:creationId xmlns:p14="http://schemas.microsoft.com/office/powerpoint/2010/main" val="40151496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5602" name="Text Box 2">
            <a:extLst>
              <a:ext uri="{FF2B5EF4-FFF2-40B4-BE49-F238E27FC236}">
                <a16:creationId xmlns:a16="http://schemas.microsoft.com/office/drawing/2014/main" id="{8DBEF228-687F-C9EE-3EC5-1C45B8B0A5E1}"/>
              </a:ext>
            </a:extLst>
          </p:cNvPr>
          <p:cNvSpPr txBox="1">
            <a:spLocks noChangeArrowheads="1"/>
          </p:cNvSpPr>
          <p:nvPr/>
        </p:nvSpPr>
        <p:spPr bwMode="auto">
          <a:xfrm>
            <a:off x="0" y="304800"/>
            <a:ext cx="9144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lgn="ctr">
              <a:spcBef>
                <a:spcPct val="50000"/>
              </a:spcBef>
            </a:pPr>
            <a:r>
              <a:rPr lang="en-US" altLang="tr-TR" sz="4400" b="1" u="sng" dirty="0">
                <a:latin typeface="Centaur" panose="020F0502020204030204" pitchFamily="34" charset="0"/>
              </a:rPr>
              <a:t>Oral tradition</a:t>
            </a:r>
          </a:p>
        </p:txBody>
      </p:sp>
      <p:sp>
        <p:nvSpPr>
          <p:cNvPr id="25603" name="Text Box 3">
            <a:extLst>
              <a:ext uri="{FF2B5EF4-FFF2-40B4-BE49-F238E27FC236}">
                <a16:creationId xmlns:a16="http://schemas.microsoft.com/office/drawing/2014/main" id="{DE845073-0401-C11A-C265-D8D8C38F4669}"/>
              </a:ext>
            </a:extLst>
          </p:cNvPr>
          <p:cNvSpPr txBox="1">
            <a:spLocks noChangeArrowheads="1"/>
          </p:cNvSpPr>
          <p:nvPr/>
        </p:nvSpPr>
        <p:spPr bwMode="auto">
          <a:xfrm>
            <a:off x="3962400" y="1676400"/>
            <a:ext cx="46482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spcBef>
                <a:spcPct val="50000"/>
              </a:spcBef>
            </a:pPr>
            <a:r>
              <a:rPr lang="tr-TR" altLang="tr-TR" sz="3200" b="1" dirty="0" err="1"/>
              <a:t>Minstrels</a:t>
            </a:r>
            <a:r>
              <a:rPr lang="tr-TR" altLang="tr-TR" sz="3200" b="1" dirty="0"/>
              <a:t>: </a:t>
            </a:r>
            <a:r>
              <a:rPr lang="tr-TR" altLang="tr-TR" sz="3200" b="1" dirty="0" err="1"/>
              <a:t>singers</a:t>
            </a:r>
            <a:endParaRPr lang="tr-TR" altLang="tr-TR" sz="3200" b="1" dirty="0"/>
          </a:p>
        </p:txBody>
      </p:sp>
      <p:sp>
        <p:nvSpPr>
          <p:cNvPr id="25604" name="Text Box 4">
            <a:extLst>
              <a:ext uri="{FF2B5EF4-FFF2-40B4-BE49-F238E27FC236}">
                <a16:creationId xmlns:a16="http://schemas.microsoft.com/office/drawing/2014/main" id="{EA656BF0-08B2-5452-0B6B-64544EB3A078}"/>
              </a:ext>
            </a:extLst>
          </p:cNvPr>
          <p:cNvSpPr txBox="1">
            <a:spLocks noChangeArrowheads="1"/>
          </p:cNvSpPr>
          <p:nvPr/>
        </p:nvSpPr>
        <p:spPr bwMode="auto">
          <a:xfrm>
            <a:off x="3929743" y="2301081"/>
            <a:ext cx="41148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spcBef>
                <a:spcPct val="50000"/>
              </a:spcBef>
            </a:pPr>
            <a:r>
              <a:rPr lang="en-US" altLang="tr-TR" sz="3200" b="1" i="1" dirty="0"/>
              <a:t>Scop:</a:t>
            </a:r>
          </a:p>
        </p:txBody>
      </p:sp>
      <p:sp>
        <p:nvSpPr>
          <p:cNvPr id="36868" name="Text Box 5">
            <a:extLst>
              <a:ext uri="{FF2B5EF4-FFF2-40B4-BE49-F238E27FC236}">
                <a16:creationId xmlns:a16="http://schemas.microsoft.com/office/drawing/2014/main" id="{565E4125-C5DA-0B0D-E9CD-5B8A28A000B6}"/>
              </a:ext>
            </a:extLst>
          </p:cNvPr>
          <p:cNvSpPr txBox="1">
            <a:spLocks noChangeArrowheads="1"/>
          </p:cNvSpPr>
          <p:nvPr/>
        </p:nvSpPr>
        <p:spPr bwMode="auto">
          <a:xfrm>
            <a:off x="3810000" y="2870775"/>
            <a:ext cx="5105400" cy="326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spcBef>
                <a:spcPct val="50000"/>
              </a:spcBef>
            </a:pPr>
            <a:r>
              <a:rPr lang="en-US" altLang="tr-TR" sz="3200" b="1" dirty="0"/>
              <a:t>A bard or story-teller.</a:t>
            </a:r>
          </a:p>
          <a:p>
            <a:pPr>
              <a:spcBef>
                <a:spcPct val="50000"/>
              </a:spcBef>
            </a:pPr>
            <a:r>
              <a:rPr lang="en-US" altLang="tr-TR" sz="3200" b="1" dirty="0"/>
              <a:t>The scop was responsible for praising deeds of past heroes, for recording history, and for providing entertainment</a:t>
            </a:r>
          </a:p>
        </p:txBody>
      </p:sp>
      <p:pic>
        <p:nvPicPr>
          <p:cNvPr id="25606" name="Picture 8" descr="bayeux1">
            <a:extLst>
              <a:ext uri="{FF2B5EF4-FFF2-40B4-BE49-F238E27FC236}">
                <a16:creationId xmlns:a16="http://schemas.microsoft.com/office/drawing/2014/main" id="{2ECE5CB5-D60B-DE5B-EDEF-BDFA847008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828800"/>
            <a:ext cx="335280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36868">
                                            <p:txEl>
                                              <p:pRg st="0" end="0"/>
                                            </p:txEl>
                                          </p:spTgt>
                                        </p:tgtEl>
                                        <p:attrNameLst>
                                          <p:attrName>style.visibility</p:attrName>
                                        </p:attrNameLst>
                                      </p:cBhvr>
                                      <p:to>
                                        <p:strVal val="visible"/>
                                      </p:to>
                                    </p:set>
                                    <p:animEffect transition="in" filter="fade">
                                      <p:cBhvr>
                                        <p:cTn id="7" dur="1000"/>
                                        <p:tgtEl>
                                          <p:spTgt spid="36868">
                                            <p:txEl>
                                              <p:pRg st="0" end="0"/>
                                            </p:txEl>
                                          </p:spTgt>
                                        </p:tgtEl>
                                      </p:cBhvr>
                                    </p:animEffect>
                                    <p:anim calcmode="lin" valueType="num">
                                      <p:cBhvr>
                                        <p:cTn id="8" dur="1000" fill="hold"/>
                                        <p:tgtEl>
                                          <p:spTgt spid="3686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6868">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6868">
                                            <p:txEl>
                                              <p:pRg st="1" end="1"/>
                                            </p:txEl>
                                          </p:spTgt>
                                        </p:tgtEl>
                                        <p:attrNameLst>
                                          <p:attrName>style.visibility</p:attrName>
                                        </p:attrNameLst>
                                      </p:cBhvr>
                                      <p:to>
                                        <p:strVal val="visible"/>
                                      </p:to>
                                    </p:set>
                                    <p:animEffect transition="in" filter="fade">
                                      <p:cBhvr>
                                        <p:cTn id="12" dur="1000"/>
                                        <p:tgtEl>
                                          <p:spTgt spid="36868">
                                            <p:txEl>
                                              <p:pRg st="1" end="1"/>
                                            </p:txEl>
                                          </p:spTgt>
                                        </p:tgtEl>
                                      </p:cBhvr>
                                    </p:animEffect>
                                    <p:anim calcmode="lin" valueType="num">
                                      <p:cBhvr>
                                        <p:cTn id="13" dur="1000" fill="hold"/>
                                        <p:tgtEl>
                                          <p:spTgt spid="36868">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6868">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6626" name="Text Box 3">
            <a:extLst>
              <a:ext uri="{FF2B5EF4-FFF2-40B4-BE49-F238E27FC236}">
                <a16:creationId xmlns:a16="http://schemas.microsoft.com/office/drawing/2014/main" id="{42B5F453-913D-CA68-9D73-5662914FCF2A}"/>
              </a:ext>
            </a:extLst>
          </p:cNvPr>
          <p:cNvSpPr txBox="1">
            <a:spLocks noChangeArrowheads="1"/>
          </p:cNvSpPr>
          <p:nvPr/>
        </p:nvSpPr>
        <p:spPr bwMode="auto">
          <a:xfrm>
            <a:off x="3810000" y="1828800"/>
            <a:ext cx="41148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spcBef>
                <a:spcPct val="50000"/>
              </a:spcBef>
            </a:pPr>
            <a:r>
              <a:rPr lang="en-US" altLang="tr-TR" sz="3200" b="1" i="1"/>
              <a:t>thane</a:t>
            </a:r>
          </a:p>
        </p:txBody>
      </p:sp>
      <p:sp>
        <p:nvSpPr>
          <p:cNvPr id="37890" name="Text Box 4">
            <a:extLst>
              <a:ext uri="{FF2B5EF4-FFF2-40B4-BE49-F238E27FC236}">
                <a16:creationId xmlns:a16="http://schemas.microsoft.com/office/drawing/2014/main" id="{636BD864-ADA9-8855-6A70-29CB72336A0A}"/>
              </a:ext>
            </a:extLst>
          </p:cNvPr>
          <p:cNvSpPr txBox="1">
            <a:spLocks noChangeArrowheads="1"/>
          </p:cNvSpPr>
          <p:nvPr/>
        </p:nvSpPr>
        <p:spPr bwMode="auto">
          <a:xfrm>
            <a:off x="4038600" y="2514600"/>
            <a:ext cx="53340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spcBef>
                <a:spcPct val="50000"/>
              </a:spcBef>
            </a:pPr>
            <a:r>
              <a:rPr lang="en-US" altLang="tr-TR" sz="3200" b="1"/>
              <a:t>A warrior</a:t>
            </a:r>
          </a:p>
        </p:txBody>
      </p:sp>
      <p:sp>
        <p:nvSpPr>
          <p:cNvPr id="26628" name="Text Box 6">
            <a:extLst>
              <a:ext uri="{FF2B5EF4-FFF2-40B4-BE49-F238E27FC236}">
                <a16:creationId xmlns:a16="http://schemas.microsoft.com/office/drawing/2014/main" id="{1EA36C6E-5B58-0CDB-23AB-B5FC384BDD66}"/>
              </a:ext>
            </a:extLst>
          </p:cNvPr>
          <p:cNvSpPr txBox="1">
            <a:spLocks noChangeArrowheads="1"/>
          </p:cNvSpPr>
          <p:nvPr/>
        </p:nvSpPr>
        <p:spPr bwMode="auto">
          <a:xfrm>
            <a:off x="3733800" y="3657600"/>
            <a:ext cx="44196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spcBef>
                <a:spcPct val="50000"/>
              </a:spcBef>
            </a:pPr>
            <a:r>
              <a:rPr lang="en-US" altLang="tr-TR" sz="3200" b="1" i="1"/>
              <a:t>mead-hall</a:t>
            </a:r>
          </a:p>
        </p:txBody>
      </p:sp>
      <p:sp>
        <p:nvSpPr>
          <p:cNvPr id="37892" name="Text Box 7">
            <a:extLst>
              <a:ext uri="{FF2B5EF4-FFF2-40B4-BE49-F238E27FC236}">
                <a16:creationId xmlns:a16="http://schemas.microsoft.com/office/drawing/2014/main" id="{72920F2C-5099-58DD-142A-51DBC2B803D1}"/>
              </a:ext>
            </a:extLst>
          </p:cNvPr>
          <p:cNvSpPr txBox="1">
            <a:spLocks noChangeArrowheads="1"/>
          </p:cNvSpPr>
          <p:nvPr/>
        </p:nvSpPr>
        <p:spPr bwMode="auto">
          <a:xfrm>
            <a:off x="4038600" y="4419600"/>
            <a:ext cx="5105400" cy="155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spcBef>
                <a:spcPct val="50000"/>
              </a:spcBef>
            </a:pPr>
            <a:r>
              <a:rPr lang="en-US" altLang="tr-TR" sz="3200" b="1"/>
              <a:t>The large hall where the lord and his warriors slept, ate, held ceremonies, etc.</a:t>
            </a:r>
          </a:p>
        </p:txBody>
      </p:sp>
      <p:pic>
        <p:nvPicPr>
          <p:cNvPr id="26630" name="Picture 8" descr="bayeux2">
            <a:extLst>
              <a:ext uri="{FF2B5EF4-FFF2-40B4-BE49-F238E27FC236}">
                <a16:creationId xmlns:a16="http://schemas.microsoft.com/office/drawing/2014/main" id="{4C290B5B-2585-0235-23A2-ECE6CE2095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905000"/>
            <a:ext cx="33528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31" name="Text Box 9">
            <a:extLst>
              <a:ext uri="{FF2B5EF4-FFF2-40B4-BE49-F238E27FC236}">
                <a16:creationId xmlns:a16="http://schemas.microsoft.com/office/drawing/2014/main" id="{10E32BA2-0667-4A43-529A-73E2B85B7BB1}"/>
              </a:ext>
            </a:extLst>
          </p:cNvPr>
          <p:cNvSpPr txBox="1">
            <a:spLocks noChangeArrowheads="1"/>
          </p:cNvSpPr>
          <p:nvPr/>
        </p:nvSpPr>
        <p:spPr bwMode="auto">
          <a:xfrm>
            <a:off x="228600" y="304800"/>
            <a:ext cx="89154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spcBef>
                <a:spcPct val="50000"/>
              </a:spcBef>
            </a:pPr>
            <a:r>
              <a:rPr lang="en-US" altLang="tr-TR" sz="5400" b="1" u="sng" dirty="0">
                <a:latin typeface="Centaur" panose="020F0502020204030204" pitchFamily="34" charset="0"/>
              </a:rPr>
              <a:t>  Thane and Mead-Hall</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37890">
                                            <p:txEl>
                                              <p:pRg st="0" end="0"/>
                                            </p:txEl>
                                          </p:spTgt>
                                        </p:tgtEl>
                                        <p:attrNameLst>
                                          <p:attrName>style.visibility</p:attrName>
                                        </p:attrNameLst>
                                      </p:cBhvr>
                                      <p:to>
                                        <p:strVal val="visible"/>
                                      </p:to>
                                    </p:set>
                                    <p:animEffect transition="in" filter="fade">
                                      <p:cBhvr>
                                        <p:cTn id="7" dur="1000"/>
                                        <p:tgtEl>
                                          <p:spTgt spid="37890">
                                            <p:txEl>
                                              <p:pRg st="0" end="0"/>
                                            </p:txEl>
                                          </p:spTgt>
                                        </p:tgtEl>
                                      </p:cBhvr>
                                    </p:animEffect>
                                    <p:anim calcmode="lin" valueType="num">
                                      <p:cBhvr>
                                        <p:cTn id="8" dur="1000" fill="hold"/>
                                        <p:tgtEl>
                                          <p:spTgt spid="37890">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789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nodeType="clickEffect">
                                  <p:stCondLst>
                                    <p:cond delay="0"/>
                                  </p:stCondLst>
                                  <p:childTnLst>
                                    <p:set>
                                      <p:cBhvr>
                                        <p:cTn id="13" dur="1" fill="hold">
                                          <p:stCondLst>
                                            <p:cond delay="0"/>
                                          </p:stCondLst>
                                        </p:cTn>
                                        <p:tgtEl>
                                          <p:spTgt spid="37892">
                                            <p:txEl>
                                              <p:pRg st="0" end="0"/>
                                            </p:txEl>
                                          </p:spTgt>
                                        </p:tgtEl>
                                        <p:attrNameLst>
                                          <p:attrName>style.visibility</p:attrName>
                                        </p:attrNameLst>
                                      </p:cBhvr>
                                      <p:to>
                                        <p:strVal val="visible"/>
                                      </p:to>
                                    </p:set>
                                    <p:animEffect transition="in" filter="fade">
                                      <p:cBhvr>
                                        <p:cTn id="14" dur="1000"/>
                                        <p:tgtEl>
                                          <p:spTgt spid="37892">
                                            <p:txEl>
                                              <p:pRg st="0" end="0"/>
                                            </p:txEl>
                                          </p:spTgt>
                                        </p:tgtEl>
                                      </p:cBhvr>
                                    </p:animEffect>
                                    <p:anim calcmode="lin" valueType="num">
                                      <p:cBhvr>
                                        <p:cTn id="15" dur="1000" fill="hold"/>
                                        <p:tgtEl>
                                          <p:spTgt spid="37892">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7892">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28674" name="Picture 2" descr="C:\My Documents\PowerPoint Presentations\deadbeo.jpg">
            <a:extLst>
              <a:ext uri="{FF2B5EF4-FFF2-40B4-BE49-F238E27FC236}">
                <a16:creationId xmlns:a16="http://schemas.microsoft.com/office/drawing/2014/main" id="{64EE49D3-1FB7-6BD2-CB66-631C0A4031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40000" y="1905000"/>
            <a:ext cx="6604000"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5" name="Title 2">
            <a:extLst>
              <a:ext uri="{FF2B5EF4-FFF2-40B4-BE49-F238E27FC236}">
                <a16:creationId xmlns:a16="http://schemas.microsoft.com/office/drawing/2014/main" id="{A86B2600-3E3E-527A-CD50-4DB28860FC92}"/>
              </a:ext>
            </a:extLst>
          </p:cNvPr>
          <p:cNvSpPr>
            <a:spLocks noGrp="1"/>
          </p:cNvSpPr>
          <p:nvPr>
            <p:ph type="title"/>
          </p:nvPr>
        </p:nvSpPr>
        <p:spPr/>
        <p:txBody>
          <a:bodyPr/>
          <a:lstStyle/>
          <a:p>
            <a:r>
              <a:rPr lang="en-US" altLang="tr-TR" sz="6000" b="1">
                <a:latin typeface="Arial" panose="020B0604020202020204" pitchFamily="34" charset="0"/>
                <a:cs typeface="Arial" panose="020B0604020202020204" pitchFamily="34" charset="0"/>
              </a:rPr>
              <a:t>Main Characters</a:t>
            </a:r>
          </a:p>
        </p:txBody>
      </p:sp>
    </p:spTree>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showMasterPhAnim="0">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2D005C27-E875-6AE3-0674-97300ABC3011}"/>
              </a:ext>
            </a:extLst>
          </p:cNvPr>
          <p:cNvSpPr>
            <a:spLocks noGrp="1" noChangeArrowheads="1"/>
          </p:cNvSpPr>
          <p:nvPr>
            <p:ph type="title"/>
          </p:nvPr>
        </p:nvSpPr>
        <p:spPr/>
        <p:txBody>
          <a:bodyPr/>
          <a:lstStyle/>
          <a:p>
            <a:r>
              <a:rPr lang="en-US" altLang="tr-TR" sz="6600" b="1">
                <a:latin typeface="Arial" panose="020B0604020202020204" pitchFamily="34" charset="0"/>
                <a:cs typeface="Arial" panose="020B0604020202020204" pitchFamily="34" charset="0"/>
              </a:rPr>
              <a:t>Beowulf</a:t>
            </a:r>
          </a:p>
        </p:txBody>
      </p:sp>
      <p:pic>
        <p:nvPicPr>
          <p:cNvPr id="29699" name="Picture 9" descr="C:\My Documents\PowerPoint Presentations\oldbeowulf.gif">
            <a:extLst>
              <a:ext uri="{FF2B5EF4-FFF2-40B4-BE49-F238E27FC236}">
                <a16:creationId xmlns:a16="http://schemas.microsoft.com/office/drawing/2014/main" id="{2FFA8243-62E7-F3EE-EC28-31C1DE52C1DC}"/>
              </a:ext>
            </a:extLst>
          </p:cNvPr>
          <p:cNvPicPr>
            <a:picLocks noGrp="1" noChangeAspect="1" noChangeArrowheads="1"/>
          </p:cNvPicPr>
          <p:nvPr>
            <p:ph type="clipArt" sz="half" idx="1"/>
          </p:nvPr>
        </p:nvPicPr>
        <p:blipFill>
          <a:blip r:embed="rId3">
            <a:extLst>
              <a:ext uri="{28A0092B-C50C-407E-A947-70E740481C1C}">
                <a14:useLocalDpi xmlns:a14="http://schemas.microsoft.com/office/drawing/2010/main" val="0"/>
              </a:ext>
            </a:extLst>
          </a:blip>
          <a:srcRect/>
          <a:stretch>
            <a:fillRect/>
          </a:stretch>
        </p:blipFill>
        <p:spPr bwMode="auto">
          <a:xfrm>
            <a:off x="838200" y="1905000"/>
            <a:ext cx="3113088" cy="4114800"/>
          </a:xfrm>
        </p:spPr>
      </p:pic>
      <p:sp>
        <p:nvSpPr>
          <p:cNvPr id="40963" name="Rectangle 4">
            <a:extLst>
              <a:ext uri="{FF2B5EF4-FFF2-40B4-BE49-F238E27FC236}">
                <a16:creationId xmlns:a16="http://schemas.microsoft.com/office/drawing/2014/main" id="{4FF42794-1404-A271-9D05-581A6C23C284}"/>
              </a:ext>
            </a:extLst>
          </p:cNvPr>
          <p:cNvSpPr>
            <a:spLocks noGrp="1" noChangeArrowheads="1"/>
          </p:cNvSpPr>
          <p:nvPr>
            <p:ph type="body" sz="half" idx="2"/>
          </p:nvPr>
        </p:nvSpPr>
        <p:spPr bwMode="auto"/>
        <p:txBody>
          <a:bodyPr wrap="square" numCol="1" anchor="t" anchorCtr="0" compatLnSpc="1">
            <a:prstTxWarp prst="textNoShape">
              <a:avLst/>
            </a:prstTxWarp>
          </a:bodyPr>
          <a:lstStyle/>
          <a:p>
            <a:r>
              <a:rPr lang="en-US" altLang="tr-TR" sz="2800"/>
              <a:t>Epic hero</a:t>
            </a:r>
          </a:p>
          <a:p>
            <a:r>
              <a:rPr lang="en-US" altLang="tr-TR" sz="2800"/>
              <a:t>Geat (from southern Sweden)</a:t>
            </a:r>
          </a:p>
          <a:p>
            <a:r>
              <a:rPr lang="en-US" altLang="tr-TR" sz="2800"/>
              <a:t>Nephew of Higlac (King at story</a:t>
            </a:r>
            <a:r>
              <a:rPr lang="ja-JP" altLang="en-US" sz="2800"/>
              <a:t>’</a:t>
            </a:r>
            <a:r>
              <a:rPr lang="en-US" altLang="ja-JP" sz="2800"/>
              <a:t>s start)</a:t>
            </a:r>
          </a:p>
          <a:p>
            <a:r>
              <a:rPr lang="en-US" altLang="tr-TR" sz="2800"/>
              <a:t>Sails to Denmark to help Hrothgar</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1" presetClass="entr" presetSubtype="1" fill="hold" nodeType="clickEffect">
                                  <p:stCondLst>
                                    <p:cond delay="0"/>
                                  </p:stCondLst>
                                  <p:childTnLst>
                                    <p:set>
                                      <p:cBhvr>
                                        <p:cTn id="6" dur="1" fill="hold">
                                          <p:stCondLst>
                                            <p:cond delay="0"/>
                                          </p:stCondLst>
                                        </p:cTn>
                                        <p:tgtEl>
                                          <p:spTgt spid="40963">
                                            <p:txEl>
                                              <p:pRg st="0" end="0"/>
                                            </p:txEl>
                                          </p:spTgt>
                                        </p:tgtEl>
                                        <p:attrNameLst>
                                          <p:attrName>style.visibility</p:attrName>
                                        </p:attrNameLst>
                                      </p:cBhvr>
                                      <p:to>
                                        <p:strVal val="visible"/>
                                      </p:to>
                                    </p:set>
                                    <p:animEffect transition="in" filter="wheel(1)">
                                      <p:cBhvr>
                                        <p:cTn id="7" dur="2000"/>
                                        <p:tgtEl>
                                          <p:spTgt spid="4096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1" presetClass="entr" presetSubtype="1" fill="hold" nodeType="clickEffect">
                                  <p:stCondLst>
                                    <p:cond delay="0"/>
                                  </p:stCondLst>
                                  <p:childTnLst>
                                    <p:set>
                                      <p:cBhvr>
                                        <p:cTn id="11" dur="1" fill="hold">
                                          <p:stCondLst>
                                            <p:cond delay="0"/>
                                          </p:stCondLst>
                                        </p:cTn>
                                        <p:tgtEl>
                                          <p:spTgt spid="40963">
                                            <p:txEl>
                                              <p:pRg st="1" end="1"/>
                                            </p:txEl>
                                          </p:spTgt>
                                        </p:tgtEl>
                                        <p:attrNameLst>
                                          <p:attrName>style.visibility</p:attrName>
                                        </p:attrNameLst>
                                      </p:cBhvr>
                                      <p:to>
                                        <p:strVal val="visible"/>
                                      </p:to>
                                    </p:set>
                                    <p:animEffect transition="in" filter="wheel(1)">
                                      <p:cBhvr>
                                        <p:cTn id="12" dur="2000"/>
                                        <p:tgtEl>
                                          <p:spTgt spid="4096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1" presetClass="entr" presetSubtype="1" fill="hold" nodeType="clickEffect">
                                  <p:stCondLst>
                                    <p:cond delay="0"/>
                                  </p:stCondLst>
                                  <p:childTnLst>
                                    <p:set>
                                      <p:cBhvr>
                                        <p:cTn id="16" dur="1" fill="hold">
                                          <p:stCondLst>
                                            <p:cond delay="0"/>
                                          </p:stCondLst>
                                        </p:cTn>
                                        <p:tgtEl>
                                          <p:spTgt spid="40963">
                                            <p:txEl>
                                              <p:pRg st="2" end="2"/>
                                            </p:txEl>
                                          </p:spTgt>
                                        </p:tgtEl>
                                        <p:attrNameLst>
                                          <p:attrName>style.visibility</p:attrName>
                                        </p:attrNameLst>
                                      </p:cBhvr>
                                      <p:to>
                                        <p:strVal val="visible"/>
                                      </p:to>
                                    </p:set>
                                    <p:animEffect transition="in" filter="wheel(1)">
                                      <p:cBhvr>
                                        <p:cTn id="17" dur="2000"/>
                                        <p:tgtEl>
                                          <p:spTgt spid="4096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1" presetClass="entr" presetSubtype="1" fill="hold" nodeType="clickEffect">
                                  <p:stCondLst>
                                    <p:cond delay="0"/>
                                  </p:stCondLst>
                                  <p:childTnLst>
                                    <p:set>
                                      <p:cBhvr>
                                        <p:cTn id="21" dur="1" fill="hold">
                                          <p:stCondLst>
                                            <p:cond delay="0"/>
                                          </p:stCondLst>
                                        </p:cTn>
                                        <p:tgtEl>
                                          <p:spTgt spid="40963">
                                            <p:txEl>
                                              <p:pRg st="3" end="3"/>
                                            </p:txEl>
                                          </p:spTgt>
                                        </p:tgtEl>
                                        <p:attrNameLst>
                                          <p:attrName>style.visibility</p:attrName>
                                        </p:attrNameLst>
                                      </p:cBhvr>
                                      <p:to>
                                        <p:strVal val="visible"/>
                                      </p:to>
                                    </p:set>
                                    <p:animEffect transition="in" filter="wheel(1)">
                                      <p:cBhvr>
                                        <p:cTn id="22" dur="2000"/>
                                        <p:tgtEl>
                                          <p:spTgt spid="4096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E30E4DC8-EE10-CD75-4A66-445AD5EE8533}"/>
              </a:ext>
            </a:extLst>
          </p:cNvPr>
          <p:cNvSpPr>
            <a:spLocks noGrp="1" noChangeArrowheads="1"/>
          </p:cNvSpPr>
          <p:nvPr>
            <p:ph type="title"/>
          </p:nvPr>
        </p:nvSpPr>
        <p:spPr/>
        <p:txBody>
          <a:bodyPr/>
          <a:lstStyle/>
          <a:p>
            <a:r>
              <a:rPr lang="en-US" altLang="tr-TR" sz="6000" b="1">
                <a:latin typeface="Arial" panose="020B0604020202020204" pitchFamily="34" charset="0"/>
                <a:cs typeface="Arial" panose="020B0604020202020204" pitchFamily="34" charset="0"/>
              </a:rPr>
              <a:t>Hrothgar</a:t>
            </a:r>
          </a:p>
        </p:txBody>
      </p:sp>
      <p:sp>
        <p:nvSpPr>
          <p:cNvPr id="41987" name="Rectangle 3">
            <a:extLst>
              <a:ext uri="{FF2B5EF4-FFF2-40B4-BE49-F238E27FC236}">
                <a16:creationId xmlns:a16="http://schemas.microsoft.com/office/drawing/2014/main" id="{FD3D3435-AAD5-09F7-B7E4-173F1F60FDE2}"/>
              </a:ext>
            </a:extLst>
          </p:cNvPr>
          <p:cNvSpPr>
            <a:spLocks noGrp="1" noChangeArrowheads="1"/>
          </p:cNvSpPr>
          <p:nvPr>
            <p:ph type="body" sz="half" idx="1"/>
          </p:nvPr>
        </p:nvSpPr>
        <p:spPr bwMode="auto"/>
        <p:txBody>
          <a:bodyPr wrap="square" numCol="1" anchor="t" anchorCtr="0" compatLnSpc="1">
            <a:prstTxWarp prst="textNoShape">
              <a:avLst/>
            </a:prstTxWarp>
          </a:bodyPr>
          <a:lstStyle/>
          <a:p>
            <a:r>
              <a:rPr lang="en-US" altLang="tr-TR" sz="2800"/>
              <a:t>Danish king</a:t>
            </a:r>
          </a:p>
          <a:p>
            <a:r>
              <a:rPr lang="en-US" altLang="tr-TR" sz="2800"/>
              <a:t>Builds Herot (banquet hall) for men</a:t>
            </a:r>
          </a:p>
          <a:p>
            <a:r>
              <a:rPr lang="en-US" altLang="tr-TR" sz="2800"/>
              <a:t>Tormented by Grendel for 12 years</a:t>
            </a:r>
          </a:p>
          <a:p>
            <a:r>
              <a:rPr lang="en-US" altLang="tr-TR" sz="2800"/>
              <a:t>Loses many men to Grendel</a:t>
            </a:r>
          </a:p>
          <a:p>
            <a:r>
              <a:rPr lang="en-US" altLang="tr-TR" sz="2800"/>
              <a:t>Joyless before Beowulf</a:t>
            </a:r>
            <a:r>
              <a:rPr lang="ja-JP" altLang="en-US" sz="2800"/>
              <a:t>’</a:t>
            </a:r>
            <a:r>
              <a:rPr lang="en-US" altLang="ja-JP" sz="2800"/>
              <a:t>s arrival</a:t>
            </a:r>
            <a:endParaRPr lang="en-US" altLang="tr-TR" sz="2800"/>
          </a:p>
        </p:txBody>
      </p:sp>
      <p:graphicFrame>
        <p:nvGraphicFramePr>
          <p:cNvPr id="30724" name="Rectangle 4">
            <a:extLst>
              <a:ext uri="{FF2B5EF4-FFF2-40B4-BE49-F238E27FC236}">
                <a16:creationId xmlns:a16="http://schemas.microsoft.com/office/drawing/2014/main" id="{25AB65BA-F572-B95E-AC11-3DDC25F79136}"/>
              </a:ext>
            </a:extLst>
          </p:cNvPr>
          <p:cNvGraphicFramePr>
            <a:graphicFrameLocks noGrp="1"/>
          </p:cNvGraphicFramePr>
          <p:nvPr>
            <p:ph type="clipArt" sz="half" idx="2"/>
          </p:nvPr>
        </p:nvGraphicFramePr>
        <p:xfrm>
          <a:off x="6203950" y="3689350"/>
          <a:ext cx="698500" cy="698500"/>
        </p:xfrm>
        <a:graphic>
          <a:graphicData uri="http://schemas.openxmlformats.org/presentationml/2006/ole">
            <mc:AlternateContent xmlns:mc="http://schemas.openxmlformats.org/markup-compatibility/2006">
              <mc:Choice xmlns:v="urn:schemas-microsoft-com:vml" Requires="v">
                <p:oleObj name="Clip" r:id="rId3" imgW="0" imgH="0" progId="MS_ClipArt_Gallery.2">
                  <p:embed/>
                </p:oleObj>
              </mc:Choice>
              <mc:Fallback>
                <p:oleObj name="Clip" r:id="rId3" imgW="0" imgH="0" progId="MS_ClipArt_Gallery.2">
                  <p:embed/>
                  <p:pic>
                    <p:nvPicPr>
                      <p:cNvPr id="0" name="Rectangle 4"/>
                      <p:cNvPicPr>
                        <a:picLocks noGrp="1" noChangeArrowheads="1"/>
                      </p:cNvPicPr>
                      <p:nvPr/>
                    </p:nvPicPr>
                    <p:blipFill>
                      <a:blip>
                        <a:extLst>
                          <a:ext uri="{28A0092B-C50C-407E-A947-70E740481C1C}">
                            <a14:useLocalDpi xmlns:a14="http://schemas.microsoft.com/office/drawing/2010/main" val="0"/>
                          </a:ext>
                        </a:extLst>
                      </a:blip>
                      <a:srcRect/>
                      <a:stretch>
                        <a:fillRect/>
                      </a:stretch>
                    </p:blipFill>
                    <p:spPr bwMode="auto">
                      <a:xfrm>
                        <a:off x="6203950" y="3689350"/>
                        <a:ext cx="698500"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30725" name="Picture 6" descr="C:\My Documents\PowerPoint Presentations\hrothgar.jpg">
            <a:extLst>
              <a:ext uri="{FF2B5EF4-FFF2-40B4-BE49-F238E27FC236}">
                <a16:creationId xmlns:a16="http://schemas.microsoft.com/office/drawing/2014/main" id="{9CB83FD4-F21B-1E11-ADF1-D05107135F9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3000" y="1981200"/>
            <a:ext cx="3556000" cy="400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1" presetClass="entr" presetSubtype="1" fill="hold" nodeType="clickEffect">
                                  <p:stCondLst>
                                    <p:cond delay="0"/>
                                  </p:stCondLst>
                                  <p:childTnLst>
                                    <p:set>
                                      <p:cBhvr>
                                        <p:cTn id="6" dur="1" fill="hold">
                                          <p:stCondLst>
                                            <p:cond delay="0"/>
                                          </p:stCondLst>
                                        </p:cTn>
                                        <p:tgtEl>
                                          <p:spTgt spid="41987">
                                            <p:txEl>
                                              <p:pRg st="0" end="0"/>
                                            </p:txEl>
                                          </p:spTgt>
                                        </p:tgtEl>
                                        <p:attrNameLst>
                                          <p:attrName>style.visibility</p:attrName>
                                        </p:attrNameLst>
                                      </p:cBhvr>
                                      <p:to>
                                        <p:strVal val="visible"/>
                                      </p:to>
                                    </p:set>
                                    <p:animEffect transition="in" filter="wheel(1)">
                                      <p:cBhvr>
                                        <p:cTn id="7" dur="2000"/>
                                        <p:tgtEl>
                                          <p:spTgt spid="4198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1" presetClass="entr" presetSubtype="1" fill="hold" nodeType="clickEffect">
                                  <p:stCondLst>
                                    <p:cond delay="0"/>
                                  </p:stCondLst>
                                  <p:childTnLst>
                                    <p:set>
                                      <p:cBhvr>
                                        <p:cTn id="11" dur="1" fill="hold">
                                          <p:stCondLst>
                                            <p:cond delay="0"/>
                                          </p:stCondLst>
                                        </p:cTn>
                                        <p:tgtEl>
                                          <p:spTgt spid="41987">
                                            <p:txEl>
                                              <p:pRg st="1" end="1"/>
                                            </p:txEl>
                                          </p:spTgt>
                                        </p:tgtEl>
                                        <p:attrNameLst>
                                          <p:attrName>style.visibility</p:attrName>
                                        </p:attrNameLst>
                                      </p:cBhvr>
                                      <p:to>
                                        <p:strVal val="visible"/>
                                      </p:to>
                                    </p:set>
                                    <p:animEffect transition="in" filter="wheel(1)">
                                      <p:cBhvr>
                                        <p:cTn id="12" dur="2000"/>
                                        <p:tgtEl>
                                          <p:spTgt spid="4198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1" presetClass="entr" presetSubtype="1" fill="hold" nodeType="clickEffect">
                                  <p:stCondLst>
                                    <p:cond delay="0"/>
                                  </p:stCondLst>
                                  <p:childTnLst>
                                    <p:set>
                                      <p:cBhvr>
                                        <p:cTn id="16" dur="1" fill="hold">
                                          <p:stCondLst>
                                            <p:cond delay="0"/>
                                          </p:stCondLst>
                                        </p:cTn>
                                        <p:tgtEl>
                                          <p:spTgt spid="41987">
                                            <p:txEl>
                                              <p:pRg st="2" end="2"/>
                                            </p:txEl>
                                          </p:spTgt>
                                        </p:tgtEl>
                                        <p:attrNameLst>
                                          <p:attrName>style.visibility</p:attrName>
                                        </p:attrNameLst>
                                      </p:cBhvr>
                                      <p:to>
                                        <p:strVal val="visible"/>
                                      </p:to>
                                    </p:set>
                                    <p:animEffect transition="in" filter="wheel(1)">
                                      <p:cBhvr>
                                        <p:cTn id="17" dur="2000"/>
                                        <p:tgtEl>
                                          <p:spTgt spid="41987">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1" presetClass="entr" presetSubtype="1" fill="hold" nodeType="clickEffect">
                                  <p:stCondLst>
                                    <p:cond delay="0"/>
                                  </p:stCondLst>
                                  <p:childTnLst>
                                    <p:set>
                                      <p:cBhvr>
                                        <p:cTn id="21" dur="1" fill="hold">
                                          <p:stCondLst>
                                            <p:cond delay="0"/>
                                          </p:stCondLst>
                                        </p:cTn>
                                        <p:tgtEl>
                                          <p:spTgt spid="41987">
                                            <p:txEl>
                                              <p:pRg st="3" end="3"/>
                                            </p:txEl>
                                          </p:spTgt>
                                        </p:tgtEl>
                                        <p:attrNameLst>
                                          <p:attrName>style.visibility</p:attrName>
                                        </p:attrNameLst>
                                      </p:cBhvr>
                                      <p:to>
                                        <p:strVal val="visible"/>
                                      </p:to>
                                    </p:set>
                                    <p:animEffect transition="in" filter="wheel(1)">
                                      <p:cBhvr>
                                        <p:cTn id="22" dur="2000"/>
                                        <p:tgtEl>
                                          <p:spTgt spid="41987">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1" presetClass="entr" presetSubtype="1" fill="hold" nodeType="clickEffect">
                                  <p:stCondLst>
                                    <p:cond delay="0"/>
                                  </p:stCondLst>
                                  <p:childTnLst>
                                    <p:set>
                                      <p:cBhvr>
                                        <p:cTn id="26" dur="1" fill="hold">
                                          <p:stCondLst>
                                            <p:cond delay="0"/>
                                          </p:stCondLst>
                                        </p:cTn>
                                        <p:tgtEl>
                                          <p:spTgt spid="41987">
                                            <p:txEl>
                                              <p:pRg st="4" end="4"/>
                                            </p:txEl>
                                          </p:spTgt>
                                        </p:tgtEl>
                                        <p:attrNameLst>
                                          <p:attrName>style.visibility</p:attrName>
                                        </p:attrNameLst>
                                      </p:cBhvr>
                                      <p:to>
                                        <p:strVal val="visible"/>
                                      </p:to>
                                    </p:set>
                                    <p:animEffect transition="in" filter="wheel(1)">
                                      <p:cBhvr>
                                        <p:cTn id="27" dur="2000"/>
                                        <p:tgtEl>
                                          <p:spTgt spid="4198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EE28180-BEA8-24AF-3EB5-DF130595961E}"/>
              </a:ext>
            </a:extLst>
          </p:cNvPr>
          <p:cNvSpPr>
            <a:spLocks noGrp="1"/>
          </p:cNvSpPr>
          <p:nvPr>
            <p:ph type="title"/>
          </p:nvPr>
        </p:nvSpPr>
        <p:spPr/>
        <p:txBody>
          <a:bodyPr/>
          <a:lstStyle/>
          <a:p>
            <a:r>
              <a:rPr lang="tr-TR" b="1" u="sng" dirty="0"/>
              <a:t>Three </a:t>
            </a:r>
            <a:r>
              <a:rPr lang="tr-TR" b="1" u="sng" dirty="0" err="1"/>
              <a:t>monsters</a:t>
            </a:r>
            <a:r>
              <a:rPr lang="tr-TR" b="1" u="sng" dirty="0"/>
              <a:t>:</a:t>
            </a:r>
          </a:p>
        </p:txBody>
      </p:sp>
      <p:sp>
        <p:nvSpPr>
          <p:cNvPr id="3" name="Metin Yer Tutucusu 2">
            <a:extLst>
              <a:ext uri="{FF2B5EF4-FFF2-40B4-BE49-F238E27FC236}">
                <a16:creationId xmlns:a16="http://schemas.microsoft.com/office/drawing/2014/main" id="{1FB9AD40-C2B3-BF97-DC22-2F7BF6C3C6CE}"/>
              </a:ext>
            </a:extLst>
          </p:cNvPr>
          <p:cNvSpPr>
            <a:spLocks noGrp="1"/>
          </p:cNvSpPr>
          <p:nvPr>
            <p:ph type="body" sz="half" idx="1"/>
          </p:nvPr>
        </p:nvSpPr>
        <p:spPr/>
        <p:txBody>
          <a:bodyPr/>
          <a:lstStyle/>
          <a:p>
            <a:r>
              <a:rPr lang="tr-TR" dirty="0" err="1"/>
              <a:t>Grendel</a:t>
            </a:r>
            <a:endParaRPr lang="tr-TR" dirty="0"/>
          </a:p>
          <a:p>
            <a:r>
              <a:rPr lang="tr-TR" dirty="0" err="1"/>
              <a:t>Grendel’s</a:t>
            </a:r>
            <a:r>
              <a:rPr lang="tr-TR" dirty="0"/>
              <a:t> </a:t>
            </a:r>
            <a:r>
              <a:rPr lang="tr-TR" dirty="0" err="1"/>
              <a:t>mother</a:t>
            </a:r>
            <a:endParaRPr lang="tr-TR" dirty="0"/>
          </a:p>
          <a:p>
            <a:r>
              <a:rPr lang="tr-TR" dirty="0"/>
              <a:t>Dragon</a:t>
            </a:r>
          </a:p>
        </p:txBody>
      </p:sp>
      <p:pic>
        <p:nvPicPr>
          <p:cNvPr id="61442" name="Picture 2" descr="Grendel - Vikipedi">
            <a:extLst>
              <a:ext uri="{FF2B5EF4-FFF2-40B4-BE49-F238E27FC236}">
                <a16:creationId xmlns:a16="http://schemas.microsoft.com/office/drawing/2014/main" id="{E2FA2EA8-BF27-1E3C-1E30-2C339FF333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3600" y="304800"/>
            <a:ext cx="2430656" cy="3124200"/>
          </a:xfrm>
          <a:prstGeom prst="rect">
            <a:avLst/>
          </a:prstGeom>
          <a:noFill/>
        </p:spPr>
      </p:pic>
      <p:pic>
        <p:nvPicPr>
          <p:cNvPr id="61444" name="Picture 4" descr="Grendel's Mother | Kate Innes Writer">
            <a:extLst>
              <a:ext uri="{FF2B5EF4-FFF2-40B4-BE49-F238E27FC236}">
                <a16:creationId xmlns:a16="http://schemas.microsoft.com/office/drawing/2014/main" id="{18218012-9ADC-DE12-F8BC-574151103A5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5800" y="3766458"/>
            <a:ext cx="3683000" cy="2209800"/>
          </a:xfrm>
          <a:prstGeom prst="rect">
            <a:avLst/>
          </a:prstGeom>
          <a:noFill/>
          <a:extLst>
            <a:ext uri="{909E8E84-426E-40DD-AFC4-6F175D3DCCD1}">
              <a14:hiddenFill xmlns:a14="http://schemas.microsoft.com/office/drawing/2010/main">
                <a:solidFill>
                  <a:srgbClr val="FFFFFF"/>
                </a:solidFill>
              </a14:hiddenFill>
            </a:ext>
          </a:extLst>
        </p:spPr>
      </p:pic>
      <p:pic>
        <p:nvPicPr>
          <p:cNvPr id="61446" name="Picture 6" descr="Dragon in Legends 7—Beowulf and Dragon ...">
            <a:extLst>
              <a:ext uri="{FF2B5EF4-FFF2-40B4-BE49-F238E27FC236}">
                <a16:creationId xmlns:a16="http://schemas.microsoft.com/office/drawing/2014/main" id="{936C0E33-D0D7-211F-FE34-0C51852AEA1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3634014"/>
            <a:ext cx="3213100" cy="2527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2266251"/>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showMasterPhAnim="0">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E27F42AF-412A-E020-E89F-C95768AB2A5A}"/>
              </a:ext>
            </a:extLst>
          </p:cNvPr>
          <p:cNvSpPr>
            <a:spLocks noGrp="1" noChangeArrowheads="1"/>
          </p:cNvSpPr>
          <p:nvPr>
            <p:ph type="title"/>
          </p:nvPr>
        </p:nvSpPr>
        <p:spPr/>
        <p:txBody>
          <a:bodyPr/>
          <a:lstStyle/>
          <a:p>
            <a:r>
              <a:rPr lang="en-US" altLang="tr-TR" sz="6600" b="1">
                <a:latin typeface="Arial" panose="020B0604020202020204" pitchFamily="34" charset="0"/>
                <a:cs typeface="Arial" panose="020B0604020202020204" pitchFamily="34" charset="0"/>
              </a:rPr>
              <a:t>Grendel</a:t>
            </a:r>
          </a:p>
        </p:txBody>
      </p:sp>
      <p:graphicFrame>
        <p:nvGraphicFramePr>
          <p:cNvPr id="31747" name="Object 3">
            <a:extLst>
              <a:ext uri="{FF2B5EF4-FFF2-40B4-BE49-F238E27FC236}">
                <a16:creationId xmlns:a16="http://schemas.microsoft.com/office/drawing/2014/main" id="{9D60D97F-BAB1-1787-3B35-00BC7A7892CE}"/>
              </a:ext>
            </a:extLst>
          </p:cNvPr>
          <p:cNvGraphicFramePr>
            <a:graphicFrameLocks noGrp="1" noChangeAspect="1"/>
          </p:cNvGraphicFramePr>
          <p:nvPr>
            <p:ph type="clipArt" sz="half" idx="1"/>
          </p:nvPr>
        </p:nvGraphicFramePr>
        <p:xfrm>
          <a:off x="914400" y="1752600"/>
          <a:ext cx="2119313" cy="4114800"/>
        </p:xfrm>
        <a:graphic>
          <a:graphicData uri="http://schemas.openxmlformats.org/presentationml/2006/ole">
            <mc:AlternateContent xmlns:mc="http://schemas.openxmlformats.org/markup-compatibility/2006">
              <mc:Choice xmlns:v="urn:schemas-microsoft-com:vml" Requires="v">
                <p:oleObj name="Clip" r:id="rId3" imgW="1860550" imgH="3613150" progId="MS_ClipArt_Gallery.2">
                  <p:embed/>
                </p:oleObj>
              </mc:Choice>
              <mc:Fallback>
                <p:oleObj name="Clip" r:id="rId3" imgW="1860550" imgH="3613150" progId="MS_ClipArt_Gallery.2">
                  <p:embed/>
                  <p:pic>
                    <p:nvPicPr>
                      <p:cNvPr id="0" name="Object 3"/>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1752600"/>
                        <a:ext cx="2119313"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3012" name="Rectangle 4">
            <a:extLst>
              <a:ext uri="{FF2B5EF4-FFF2-40B4-BE49-F238E27FC236}">
                <a16:creationId xmlns:a16="http://schemas.microsoft.com/office/drawing/2014/main" id="{46737776-65EE-551F-274A-D1A617756933}"/>
              </a:ext>
            </a:extLst>
          </p:cNvPr>
          <p:cNvSpPr>
            <a:spLocks noGrp="1" noChangeArrowheads="1"/>
          </p:cNvSpPr>
          <p:nvPr>
            <p:ph type="body" sz="half" idx="2"/>
          </p:nvPr>
        </p:nvSpPr>
        <p:spPr bwMode="auto">
          <a:xfrm>
            <a:off x="3733800" y="1905000"/>
            <a:ext cx="3810000" cy="4114800"/>
          </a:xfrm>
        </p:spPr>
        <p:txBody>
          <a:bodyPr wrap="square" numCol="1" anchor="t" anchorCtr="0" compatLnSpc="1">
            <a:prstTxWarp prst="textNoShape">
              <a:avLst/>
            </a:prstTxWarp>
          </a:bodyPr>
          <a:lstStyle/>
          <a:p>
            <a:r>
              <a:rPr lang="en-US" altLang="tr-TR" sz="2800"/>
              <a:t>Referred to as demon and fiend</a:t>
            </a:r>
          </a:p>
          <a:p>
            <a:r>
              <a:rPr lang="en-US" altLang="tr-TR" sz="2800"/>
              <a:t>Haunts the moors (swampy land)</a:t>
            </a:r>
          </a:p>
          <a:p>
            <a:r>
              <a:rPr lang="en-US" altLang="tr-TR" sz="2800"/>
              <a:t>Descendant of Cain</a:t>
            </a:r>
          </a:p>
          <a:p>
            <a:r>
              <a:rPr lang="en-US" altLang="tr-TR" sz="2800"/>
              <a:t>Feasts on 30 men the night of 1st attack</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43012">
                                            <p:txEl>
                                              <p:pRg st="0" end="0"/>
                                            </p:txEl>
                                          </p:spTgt>
                                        </p:tgtEl>
                                        <p:attrNameLst>
                                          <p:attrName>style.visibility</p:attrName>
                                        </p:attrNameLst>
                                      </p:cBhvr>
                                      <p:to>
                                        <p:strVal val="visible"/>
                                      </p:to>
                                    </p:set>
                                    <p:animEffect transition="in" filter="circle(in)">
                                      <p:cBhvr>
                                        <p:cTn id="7" dur="2000"/>
                                        <p:tgtEl>
                                          <p:spTgt spid="4301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6" presetClass="entr" presetSubtype="16" fill="hold" nodeType="clickEffect">
                                  <p:stCondLst>
                                    <p:cond delay="0"/>
                                  </p:stCondLst>
                                  <p:childTnLst>
                                    <p:set>
                                      <p:cBhvr>
                                        <p:cTn id="11" dur="1" fill="hold">
                                          <p:stCondLst>
                                            <p:cond delay="0"/>
                                          </p:stCondLst>
                                        </p:cTn>
                                        <p:tgtEl>
                                          <p:spTgt spid="43012">
                                            <p:txEl>
                                              <p:pRg st="1" end="1"/>
                                            </p:txEl>
                                          </p:spTgt>
                                        </p:tgtEl>
                                        <p:attrNameLst>
                                          <p:attrName>style.visibility</p:attrName>
                                        </p:attrNameLst>
                                      </p:cBhvr>
                                      <p:to>
                                        <p:strVal val="visible"/>
                                      </p:to>
                                    </p:set>
                                    <p:animEffect transition="in" filter="circle(in)">
                                      <p:cBhvr>
                                        <p:cTn id="12" dur="2000"/>
                                        <p:tgtEl>
                                          <p:spTgt spid="43012">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6" presetClass="entr" presetSubtype="16" fill="hold" nodeType="clickEffect">
                                  <p:stCondLst>
                                    <p:cond delay="0"/>
                                  </p:stCondLst>
                                  <p:childTnLst>
                                    <p:set>
                                      <p:cBhvr>
                                        <p:cTn id="16" dur="1" fill="hold">
                                          <p:stCondLst>
                                            <p:cond delay="0"/>
                                          </p:stCondLst>
                                        </p:cTn>
                                        <p:tgtEl>
                                          <p:spTgt spid="43012">
                                            <p:txEl>
                                              <p:pRg st="2" end="2"/>
                                            </p:txEl>
                                          </p:spTgt>
                                        </p:tgtEl>
                                        <p:attrNameLst>
                                          <p:attrName>style.visibility</p:attrName>
                                        </p:attrNameLst>
                                      </p:cBhvr>
                                      <p:to>
                                        <p:strVal val="visible"/>
                                      </p:to>
                                    </p:set>
                                    <p:animEffect transition="in" filter="circle(in)">
                                      <p:cBhvr>
                                        <p:cTn id="17" dur="2000"/>
                                        <p:tgtEl>
                                          <p:spTgt spid="43012">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6" presetClass="entr" presetSubtype="16" fill="hold" nodeType="clickEffect">
                                  <p:stCondLst>
                                    <p:cond delay="0"/>
                                  </p:stCondLst>
                                  <p:childTnLst>
                                    <p:set>
                                      <p:cBhvr>
                                        <p:cTn id="21" dur="1" fill="hold">
                                          <p:stCondLst>
                                            <p:cond delay="0"/>
                                          </p:stCondLst>
                                        </p:cTn>
                                        <p:tgtEl>
                                          <p:spTgt spid="43012">
                                            <p:txEl>
                                              <p:pRg st="3" end="3"/>
                                            </p:txEl>
                                          </p:spTgt>
                                        </p:tgtEl>
                                        <p:attrNameLst>
                                          <p:attrName>style.visibility</p:attrName>
                                        </p:attrNameLst>
                                      </p:cBhvr>
                                      <p:to>
                                        <p:strVal val="visible"/>
                                      </p:to>
                                    </p:set>
                                    <p:animEffect transition="in" filter="circle(in)">
                                      <p:cBhvr>
                                        <p:cTn id="22" dur="2000"/>
                                        <p:tgtEl>
                                          <p:spTgt spid="4301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07A980F6-B59D-436F-E378-014F8BE0598C}"/>
              </a:ext>
            </a:extLst>
          </p:cNvPr>
          <p:cNvSpPr>
            <a:spLocks noGrp="1" noChangeArrowheads="1"/>
          </p:cNvSpPr>
          <p:nvPr>
            <p:ph type="title"/>
          </p:nvPr>
        </p:nvSpPr>
        <p:spPr/>
        <p:txBody>
          <a:bodyPr/>
          <a:lstStyle/>
          <a:p>
            <a:r>
              <a:rPr lang="en-US" altLang="tr-TR" sz="6000" b="1">
                <a:latin typeface="Arial" panose="020B0604020202020204" pitchFamily="34" charset="0"/>
                <a:cs typeface="Arial" panose="020B0604020202020204" pitchFamily="34" charset="0"/>
              </a:rPr>
              <a:t>Grendel</a:t>
            </a:r>
            <a:r>
              <a:rPr lang="ja-JP" altLang="en-US" sz="6000" b="1">
                <a:latin typeface="Arial" panose="020B0604020202020204" pitchFamily="34" charset="0"/>
                <a:cs typeface="Arial" panose="020B0604020202020204" pitchFamily="34" charset="0"/>
              </a:rPr>
              <a:t>’</a:t>
            </a:r>
            <a:r>
              <a:rPr lang="en-US" altLang="ja-JP" sz="6000" b="1">
                <a:latin typeface="Arial" panose="020B0604020202020204" pitchFamily="34" charset="0"/>
                <a:cs typeface="Arial" panose="020B0604020202020204" pitchFamily="34" charset="0"/>
              </a:rPr>
              <a:t>s Mother</a:t>
            </a:r>
            <a:endParaRPr lang="en-US" altLang="tr-TR" sz="6000" b="1">
              <a:latin typeface="Arial" panose="020B0604020202020204" pitchFamily="34" charset="0"/>
              <a:cs typeface="Arial" panose="020B0604020202020204" pitchFamily="34" charset="0"/>
            </a:endParaRPr>
          </a:p>
        </p:txBody>
      </p:sp>
      <p:graphicFrame>
        <p:nvGraphicFramePr>
          <p:cNvPr id="32771" name="Object 3">
            <a:extLst>
              <a:ext uri="{FF2B5EF4-FFF2-40B4-BE49-F238E27FC236}">
                <a16:creationId xmlns:a16="http://schemas.microsoft.com/office/drawing/2014/main" id="{2C519A3D-2BF1-A123-6A56-172ED1C62918}"/>
              </a:ext>
            </a:extLst>
          </p:cNvPr>
          <p:cNvGraphicFramePr>
            <a:graphicFrameLocks noGrp="1" noChangeAspect="1"/>
          </p:cNvGraphicFramePr>
          <p:nvPr>
            <p:ph type="clipArt" sz="half" idx="1"/>
          </p:nvPr>
        </p:nvGraphicFramePr>
        <p:xfrm>
          <a:off x="1195388" y="2205038"/>
          <a:ext cx="2790825" cy="3667125"/>
        </p:xfrm>
        <a:graphic>
          <a:graphicData uri="http://schemas.openxmlformats.org/presentationml/2006/ole">
            <mc:AlternateContent xmlns:mc="http://schemas.openxmlformats.org/markup-compatibility/2006">
              <mc:Choice xmlns:v="urn:schemas-microsoft-com:vml" Requires="v">
                <p:oleObj name="Clip" r:id="rId3" imgW="1860550" imgH="2444750" progId="MS_ClipArt_Gallery.2">
                  <p:embed/>
                </p:oleObj>
              </mc:Choice>
              <mc:Fallback>
                <p:oleObj name="Clip" r:id="rId3" imgW="1860550" imgH="2444750" progId="MS_ClipArt_Gallery.2">
                  <p:embed/>
                  <p:pic>
                    <p:nvPicPr>
                      <p:cNvPr id="0" name="Object 3"/>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95388" y="2205038"/>
                        <a:ext cx="2790825" cy="366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2772" name="Rectangle 4">
            <a:extLst>
              <a:ext uri="{FF2B5EF4-FFF2-40B4-BE49-F238E27FC236}">
                <a16:creationId xmlns:a16="http://schemas.microsoft.com/office/drawing/2014/main" id="{D51C8399-8A59-45E2-BDD0-F4744D676CF5}"/>
              </a:ext>
            </a:extLst>
          </p:cNvPr>
          <p:cNvSpPr>
            <a:spLocks noGrp="1" noChangeArrowheads="1"/>
          </p:cNvSpPr>
          <p:nvPr>
            <p:ph type="body" sz="half" idx="2"/>
          </p:nvPr>
        </p:nvSpPr>
        <p:spPr bwMode="auto"/>
        <p:txBody>
          <a:bodyPr wrap="square" numCol="1" anchor="t" anchorCtr="0" compatLnSpc="1">
            <a:prstTxWarp prst="textNoShape">
              <a:avLst/>
            </a:prstTxWarp>
          </a:bodyPr>
          <a:lstStyle/>
          <a:p>
            <a:r>
              <a:rPr lang="en-US" altLang="tr-TR" sz="2800"/>
              <a:t>Referred to as she-wolf</a:t>
            </a:r>
          </a:p>
          <a:p>
            <a:r>
              <a:rPr lang="en-US" altLang="tr-TR" sz="2800"/>
              <a:t>Lives under the lake by Heorot Mead Hall</a:t>
            </a:r>
          </a:p>
          <a:p>
            <a:r>
              <a:rPr lang="en-US" altLang="tr-TR" sz="2800"/>
              <a:t>Challenges Hrothgar when she kills one of his best men</a:t>
            </a:r>
          </a:p>
        </p:txBody>
      </p:sp>
      <p:pic>
        <p:nvPicPr>
          <p:cNvPr id="32773" name="Picture 5" descr="C:\My Documents\PowerPoint Presentations\episode7.JPG">
            <a:extLst>
              <a:ext uri="{FF2B5EF4-FFF2-40B4-BE49-F238E27FC236}">
                <a16:creationId xmlns:a16="http://schemas.microsoft.com/office/drawing/2014/main" id="{2A68EB0C-E330-E3C8-1557-2CBC47A7D7C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1752600"/>
            <a:ext cx="3721100"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showMasterPhAnim="0">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5880FC5C-9B2F-0C7B-F064-F561AD3474D9}"/>
              </a:ext>
            </a:extLst>
          </p:cNvPr>
          <p:cNvSpPr>
            <a:spLocks noGrp="1" noChangeArrowheads="1"/>
          </p:cNvSpPr>
          <p:nvPr>
            <p:ph type="title"/>
          </p:nvPr>
        </p:nvSpPr>
        <p:spPr/>
        <p:txBody>
          <a:bodyPr/>
          <a:lstStyle/>
          <a:p>
            <a:r>
              <a:rPr lang="en-US" altLang="tr-TR" sz="6000" b="1">
                <a:latin typeface="Arial" panose="020B0604020202020204" pitchFamily="34" charset="0"/>
                <a:cs typeface="Arial" panose="020B0604020202020204" pitchFamily="34" charset="0"/>
              </a:rPr>
              <a:t>Fire Dragon</a:t>
            </a:r>
          </a:p>
        </p:txBody>
      </p:sp>
      <p:sp>
        <p:nvSpPr>
          <p:cNvPr id="33795" name="Rectangle 3">
            <a:extLst>
              <a:ext uri="{FF2B5EF4-FFF2-40B4-BE49-F238E27FC236}">
                <a16:creationId xmlns:a16="http://schemas.microsoft.com/office/drawing/2014/main" id="{15CAFCD2-E2B5-37D8-5003-24ED3C3C9000}"/>
              </a:ext>
            </a:extLst>
          </p:cNvPr>
          <p:cNvSpPr>
            <a:spLocks noGrp="1" noChangeArrowheads="1"/>
          </p:cNvSpPr>
          <p:nvPr>
            <p:ph type="body" sz="half" idx="1"/>
          </p:nvPr>
        </p:nvSpPr>
        <p:spPr bwMode="auto"/>
        <p:txBody>
          <a:bodyPr wrap="square" numCol="1" anchor="t" anchorCtr="0" compatLnSpc="1">
            <a:prstTxWarp prst="textNoShape">
              <a:avLst/>
            </a:prstTxWarp>
          </a:bodyPr>
          <a:lstStyle/>
          <a:p>
            <a:r>
              <a:rPr lang="en-US" altLang="tr-TR" sz="2800"/>
              <a:t>Lives in Beowulf</a:t>
            </a:r>
            <a:r>
              <a:rPr lang="ja-JP" altLang="en-US" sz="2800"/>
              <a:t>’</a:t>
            </a:r>
            <a:r>
              <a:rPr lang="en-US" altLang="ja-JP" sz="2800"/>
              <a:t>s kingdom</a:t>
            </a:r>
          </a:p>
          <a:p>
            <a:r>
              <a:rPr lang="en-US" altLang="tr-TR" sz="2800"/>
              <a:t>Wakes up when thief steals cup</a:t>
            </a:r>
          </a:p>
          <a:p>
            <a:r>
              <a:rPr lang="en-US" altLang="tr-TR" sz="2800"/>
              <a:t>Guards countless treasures</a:t>
            </a:r>
          </a:p>
        </p:txBody>
      </p:sp>
      <p:graphicFrame>
        <p:nvGraphicFramePr>
          <p:cNvPr id="33796" name="Object 4">
            <a:extLst>
              <a:ext uri="{FF2B5EF4-FFF2-40B4-BE49-F238E27FC236}">
                <a16:creationId xmlns:a16="http://schemas.microsoft.com/office/drawing/2014/main" id="{E704B0B9-0404-FAB0-7040-655F0C3988DF}"/>
              </a:ext>
            </a:extLst>
          </p:cNvPr>
          <p:cNvGraphicFramePr>
            <a:graphicFrameLocks noGrp="1" noChangeAspect="1"/>
          </p:cNvGraphicFramePr>
          <p:nvPr>
            <p:ph type="clipArt" sz="half" idx="2"/>
          </p:nvPr>
        </p:nvGraphicFramePr>
        <p:xfrm>
          <a:off x="4572000" y="2466975"/>
          <a:ext cx="3810000" cy="2381250"/>
        </p:xfrm>
        <a:graphic>
          <a:graphicData uri="http://schemas.openxmlformats.org/presentationml/2006/ole">
            <mc:AlternateContent xmlns:mc="http://schemas.openxmlformats.org/markup-compatibility/2006">
              <mc:Choice xmlns:v="urn:schemas-microsoft-com:vml" Requires="v">
                <p:oleObj name="Clip" r:id="rId3" imgW="2032000" imgH="1270000" progId="MS_ClipArt_Gallery.2">
                  <p:embed/>
                </p:oleObj>
              </mc:Choice>
              <mc:Fallback>
                <p:oleObj name="Clip" r:id="rId3" imgW="2032000" imgH="1270000" progId="MS_ClipArt_Gallery.2">
                  <p:embed/>
                  <p:pic>
                    <p:nvPicPr>
                      <p:cNvPr id="0" name="Object 4"/>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2466975"/>
                        <a:ext cx="3810000" cy="238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CE1D381-171B-9A81-60D5-25A2E9E6F4AA}"/>
              </a:ext>
            </a:extLst>
          </p:cNvPr>
          <p:cNvSpPr>
            <a:spLocks noGrp="1"/>
          </p:cNvSpPr>
          <p:nvPr>
            <p:ph type="title"/>
          </p:nvPr>
        </p:nvSpPr>
        <p:spPr>
          <a:noFill/>
        </p:spPr>
        <p:txBody>
          <a:bodyPr/>
          <a:lstStyle/>
          <a:p>
            <a:pPr algn="ctr"/>
            <a:r>
              <a:rPr lang="tr-TR" b="1" dirty="0" err="1"/>
              <a:t>Topics</a:t>
            </a:r>
            <a:r>
              <a:rPr lang="tr-TR" b="1" dirty="0"/>
              <a:t> </a:t>
            </a:r>
            <a:r>
              <a:rPr lang="tr-TR" b="1" dirty="0" err="1"/>
              <a:t>to</a:t>
            </a:r>
            <a:r>
              <a:rPr lang="tr-TR" b="1" dirty="0"/>
              <a:t> </a:t>
            </a:r>
            <a:r>
              <a:rPr lang="tr-TR" b="1" dirty="0" err="1"/>
              <a:t>Consider</a:t>
            </a:r>
            <a:r>
              <a:rPr lang="tr-TR" b="1" dirty="0"/>
              <a:t>*</a:t>
            </a:r>
          </a:p>
        </p:txBody>
      </p:sp>
      <p:sp>
        <p:nvSpPr>
          <p:cNvPr id="3" name="Metin Yer Tutucusu 2">
            <a:extLst>
              <a:ext uri="{FF2B5EF4-FFF2-40B4-BE49-F238E27FC236}">
                <a16:creationId xmlns:a16="http://schemas.microsoft.com/office/drawing/2014/main" id="{E359D3FC-A09C-FBAD-3CAE-02BFB4D15362}"/>
              </a:ext>
            </a:extLst>
          </p:cNvPr>
          <p:cNvSpPr>
            <a:spLocks noGrp="1"/>
          </p:cNvSpPr>
          <p:nvPr>
            <p:ph type="body" sz="half" idx="1"/>
          </p:nvPr>
        </p:nvSpPr>
        <p:spPr>
          <a:xfrm>
            <a:off x="609600" y="1905000"/>
            <a:ext cx="8077200" cy="4114800"/>
          </a:xfrm>
        </p:spPr>
        <p:txBody>
          <a:bodyPr>
            <a:normAutofit/>
          </a:bodyPr>
          <a:lstStyle/>
          <a:p>
            <a:r>
              <a:rPr lang="tr-TR" dirty="0" err="1"/>
              <a:t>Heroism</a:t>
            </a:r>
            <a:endParaRPr lang="tr-TR" dirty="0"/>
          </a:p>
          <a:p>
            <a:r>
              <a:rPr lang="tr-TR" dirty="0" err="1"/>
              <a:t>Portrayal</a:t>
            </a:r>
            <a:r>
              <a:rPr lang="tr-TR" dirty="0"/>
              <a:t> of </a:t>
            </a:r>
            <a:r>
              <a:rPr lang="tr-TR" dirty="0" err="1"/>
              <a:t>monsters</a:t>
            </a:r>
            <a:r>
              <a:rPr lang="tr-TR" dirty="0"/>
              <a:t> as </a:t>
            </a:r>
            <a:r>
              <a:rPr lang="tr-TR" dirty="0" err="1"/>
              <a:t>others</a:t>
            </a:r>
            <a:endParaRPr lang="tr-TR" dirty="0"/>
          </a:p>
          <a:p>
            <a:r>
              <a:rPr lang="tr-TR" dirty="0" err="1"/>
              <a:t>Depiction</a:t>
            </a:r>
            <a:r>
              <a:rPr lang="tr-TR" dirty="0"/>
              <a:t> of </a:t>
            </a:r>
            <a:r>
              <a:rPr lang="tr-TR" dirty="0" err="1"/>
              <a:t>society</a:t>
            </a:r>
            <a:endParaRPr lang="tr-TR" dirty="0"/>
          </a:p>
          <a:p>
            <a:r>
              <a:rPr lang="tr-TR" dirty="0" err="1"/>
              <a:t>Transition</a:t>
            </a:r>
            <a:r>
              <a:rPr lang="tr-TR" dirty="0"/>
              <a:t> </a:t>
            </a:r>
            <a:r>
              <a:rPr lang="tr-TR" dirty="0" err="1"/>
              <a:t>from</a:t>
            </a:r>
            <a:r>
              <a:rPr lang="tr-TR" dirty="0"/>
              <a:t> </a:t>
            </a:r>
            <a:r>
              <a:rPr lang="tr-TR" dirty="0" err="1"/>
              <a:t>paganism</a:t>
            </a:r>
            <a:r>
              <a:rPr lang="tr-TR" dirty="0"/>
              <a:t> </a:t>
            </a:r>
            <a:r>
              <a:rPr lang="tr-TR" dirty="0" err="1"/>
              <a:t>to</a:t>
            </a:r>
            <a:r>
              <a:rPr lang="tr-TR" dirty="0"/>
              <a:t> </a:t>
            </a:r>
            <a:r>
              <a:rPr lang="tr-TR" dirty="0" err="1"/>
              <a:t>christianity</a:t>
            </a:r>
            <a:endParaRPr lang="tr-TR" dirty="0"/>
          </a:p>
          <a:p>
            <a:r>
              <a:rPr lang="tr-TR" dirty="0" err="1"/>
              <a:t>Violence</a:t>
            </a:r>
            <a:endParaRPr lang="tr-TR" dirty="0"/>
          </a:p>
          <a:p>
            <a:r>
              <a:rPr lang="tr-TR" dirty="0" err="1"/>
              <a:t>Treasure</a:t>
            </a:r>
            <a:endParaRPr lang="tr-TR" dirty="0"/>
          </a:p>
          <a:p>
            <a:r>
              <a:rPr lang="tr-TR" dirty="0" err="1"/>
              <a:t>The</a:t>
            </a:r>
            <a:r>
              <a:rPr lang="tr-TR" dirty="0"/>
              <a:t> role of oral </a:t>
            </a:r>
            <a:r>
              <a:rPr lang="tr-TR" dirty="0" err="1"/>
              <a:t>tradition</a:t>
            </a:r>
            <a:endParaRPr lang="tr-TR" dirty="0"/>
          </a:p>
          <a:p>
            <a:r>
              <a:rPr lang="tr-TR" dirty="0" err="1"/>
              <a:t>Death</a:t>
            </a:r>
            <a:endParaRPr lang="tr-TR" dirty="0"/>
          </a:p>
          <a:p>
            <a:pPr marL="0" indent="0">
              <a:buNone/>
            </a:pPr>
            <a:r>
              <a:rPr lang="tr-TR" dirty="0"/>
              <a:t>*</a:t>
            </a:r>
            <a:r>
              <a:rPr lang="tr-TR" dirty="0" err="1">
                <a:highlight>
                  <a:srgbClr val="FFFF00"/>
                </a:highlight>
              </a:rPr>
              <a:t>Please</a:t>
            </a:r>
            <a:r>
              <a:rPr lang="tr-TR" dirty="0">
                <a:highlight>
                  <a:srgbClr val="FFFF00"/>
                </a:highlight>
              </a:rPr>
              <a:t> </a:t>
            </a:r>
            <a:r>
              <a:rPr lang="tr-TR" dirty="0" err="1">
                <a:highlight>
                  <a:srgbClr val="FFFF00"/>
                </a:highlight>
              </a:rPr>
              <a:t>take</a:t>
            </a:r>
            <a:r>
              <a:rPr lang="tr-TR" dirty="0">
                <a:highlight>
                  <a:srgbClr val="FFFF00"/>
                </a:highlight>
              </a:rPr>
              <a:t> </a:t>
            </a:r>
            <a:r>
              <a:rPr lang="tr-TR" dirty="0" err="1">
                <a:highlight>
                  <a:srgbClr val="FFFF00"/>
                </a:highlight>
              </a:rPr>
              <a:t>notes</a:t>
            </a:r>
            <a:r>
              <a:rPr lang="tr-TR" dirty="0">
                <a:highlight>
                  <a:srgbClr val="FFFF00"/>
                </a:highlight>
              </a:rPr>
              <a:t> </a:t>
            </a:r>
            <a:r>
              <a:rPr lang="tr-TR" dirty="0" err="1">
                <a:highlight>
                  <a:srgbClr val="FFFF00"/>
                </a:highlight>
              </a:rPr>
              <a:t>the</a:t>
            </a:r>
            <a:r>
              <a:rPr lang="tr-TR" dirty="0">
                <a:highlight>
                  <a:srgbClr val="FFFF00"/>
                </a:highlight>
              </a:rPr>
              <a:t> </a:t>
            </a:r>
            <a:r>
              <a:rPr lang="tr-TR" dirty="0" err="1">
                <a:highlight>
                  <a:srgbClr val="FFFF00"/>
                </a:highlight>
              </a:rPr>
              <a:t>discussion</a:t>
            </a:r>
            <a:r>
              <a:rPr lang="tr-TR" dirty="0">
                <a:highlight>
                  <a:srgbClr val="FFFF00"/>
                </a:highlight>
              </a:rPr>
              <a:t> </a:t>
            </a:r>
            <a:r>
              <a:rPr lang="tr-TR" dirty="0" err="1">
                <a:highlight>
                  <a:srgbClr val="FFFF00"/>
                </a:highlight>
              </a:rPr>
              <a:t>that</a:t>
            </a:r>
            <a:r>
              <a:rPr lang="tr-TR" dirty="0">
                <a:highlight>
                  <a:srgbClr val="FFFF00"/>
                </a:highlight>
              </a:rPr>
              <a:t> </a:t>
            </a:r>
            <a:r>
              <a:rPr lang="tr-TR" dirty="0" err="1">
                <a:highlight>
                  <a:srgbClr val="FFFF00"/>
                </a:highlight>
              </a:rPr>
              <a:t>we</a:t>
            </a:r>
            <a:r>
              <a:rPr lang="tr-TR" dirty="0">
                <a:highlight>
                  <a:srgbClr val="FFFF00"/>
                </a:highlight>
              </a:rPr>
              <a:t> </a:t>
            </a:r>
            <a:r>
              <a:rPr lang="tr-TR" dirty="0" err="1">
                <a:highlight>
                  <a:srgbClr val="FFFF00"/>
                </a:highlight>
              </a:rPr>
              <a:t>will</a:t>
            </a:r>
            <a:r>
              <a:rPr lang="tr-TR" dirty="0">
                <a:highlight>
                  <a:srgbClr val="FFFF00"/>
                </a:highlight>
              </a:rPr>
              <a:t> </a:t>
            </a:r>
            <a:r>
              <a:rPr lang="tr-TR" dirty="0" err="1">
                <a:highlight>
                  <a:srgbClr val="FFFF00"/>
                </a:highlight>
              </a:rPr>
              <a:t>have</a:t>
            </a:r>
            <a:r>
              <a:rPr lang="tr-TR" dirty="0">
                <a:highlight>
                  <a:srgbClr val="FFFF00"/>
                </a:highlight>
              </a:rPr>
              <a:t> in </a:t>
            </a:r>
            <a:r>
              <a:rPr lang="tr-TR" dirty="0" err="1">
                <a:highlight>
                  <a:srgbClr val="FFFF00"/>
                </a:highlight>
              </a:rPr>
              <a:t>the</a:t>
            </a:r>
            <a:r>
              <a:rPr lang="tr-TR" dirty="0">
                <a:highlight>
                  <a:srgbClr val="FFFF00"/>
                </a:highlight>
              </a:rPr>
              <a:t> </a:t>
            </a:r>
            <a:r>
              <a:rPr lang="tr-TR" dirty="0" err="1">
                <a:highlight>
                  <a:srgbClr val="FFFF00"/>
                </a:highlight>
              </a:rPr>
              <a:t>classroom</a:t>
            </a:r>
            <a:r>
              <a:rPr lang="tr-TR" dirty="0">
                <a:highlight>
                  <a:srgbClr val="FFFF00"/>
                </a:highlight>
              </a:rPr>
              <a:t>. </a:t>
            </a:r>
            <a:r>
              <a:rPr lang="tr-TR" dirty="0" err="1">
                <a:highlight>
                  <a:srgbClr val="FFFF00"/>
                </a:highlight>
              </a:rPr>
              <a:t>You</a:t>
            </a:r>
            <a:r>
              <a:rPr lang="tr-TR" dirty="0">
                <a:highlight>
                  <a:srgbClr val="FFFF00"/>
                </a:highlight>
              </a:rPr>
              <a:t> </a:t>
            </a:r>
            <a:r>
              <a:rPr lang="tr-TR" dirty="0" err="1">
                <a:highlight>
                  <a:srgbClr val="FFFF00"/>
                </a:highlight>
              </a:rPr>
              <a:t>will</a:t>
            </a:r>
            <a:r>
              <a:rPr lang="tr-TR" dirty="0">
                <a:highlight>
                  <a:srgbClr val="FFFF00"/>
                </a:highlight>
              </a:rPr>
              <a:t> be </a:t>
            </a:r>
            <a:r>
              <a:rPr lang="tr-TR" dirty="0" err="1">
                <a:highlight>
                  <a:srgbClr val="FFFF00"/>
                </a:highlight>
              </a:rPr>
              <a:t>expected</a:t>
            </a:r>
            <a:r>
              <a:rPr lang="tr-TR" dirty="0">
                <a:highlight>
                  <a:srgbClr val="FFFF00"/>
                </a:highlight>
              </a:rPr>
              <a:t> </a:t>
            </a:r>
            <a:r>
              <a:rPr lang="tr-TR" dirty="0" err="1">
                <a:highlight>
                  <a:srgbClr val="FFFF00"/>
                </a:highlight>
              </a:rPr>
              <a:t>to</a:t>
            </a:r>
            <a:r>
              <a:rPr lang="tr-TR" dirty="0">
                <a:highlight>
                  <a:srgbClr val="FFFF00"/>
                </a:highlight>
              </a:rPr>
              <a:t> </a:t>
            </a:r>
            <a:r>
              <a:rPr lang="tr-TR" dirty="0" err="1">
                <a:highlight>
                  <a:srgbClr val="FFFF00"/>
                </a:highlight>
              </a:rPr>
              <a:t>have</a:t>
            </a:r>
            <a:r>
              <a:rPr lang="tr-TR" dirty="0">
                <a:highlight>
                  <a:srgbClr val="FFFF00"/>
                </a:highlight>
              </a:rPr>
              <a:t> </a:t>
            </a:r>
            <a:r>
              <a:rPr lang="tr-TR" dirty="0" err="1">
                <a:highlight>
                  <a:srgbClr val="FFFF00"/>
                </a:highlight>
              </a:rPr>
              <a:t>ability</a:t>
            </a:r>
            <a:r>
              <a:rPr lang="tr-TR" dirty="0">
                <a:highlight>
                  <a:srgbClr val="FFFF00"/>
                </a:highlight>
              </a:rPr>
              <a:t> </a:t>
            </a:r>
            <a:r>
              <a:rPr lang="tr-TR" dirty="0" err="1">
                <a:highlight>
                  <a:srgbClr val="FFFF00"/>
                </a:highlight>
              </a:rPr>
              <a:t>to</a:t>
            </a:r>
            <a:r>
              <a:rPr lang="tr-TR" dirty="0">
                <a:highlight>
                  <a:srgbClr val="FFFF00"/>
                </a:highlight>
              </a:rPr>
              <a:t> </a:t>
            </a:r>
            <a:r>
              <a:rPr lang="tr-TR" dirty="0" err="1">
                <a:highlight>
                  <a:srgbClr val="FFFF00"/>
                </a:highlight>
              </a:rPr>
              <a:t>make</a:t>
            </a:r>
            <a:r>
              <a:rPr lang="tr-TR" dirty="0">
                <a:highlight>
                  <a:srgbClr val="FFFF00"/>
                </a:highlight>
              </a:rPr>
              <a:t> </a:t>
            </a:r>
            <a:r>
              <a:rPr lang="tr-TR" dirty="0" err="1">
                <a:highlight>
                  <a:srgbClr val="FFFF00"/>
                </a:highlight>
              </a:rPr>
              <a:t>comments</a:t>
            </a:r>
            <a:r>
              <a:rPr lang="tr-TR" dirty="0">
                <a:highlight>
                  <a:srgbClr val="FFFF00"/>
                </a:highlight>
              </a:rPr>
              <a:t> on </a:t>
            </a:r>
            <a:r>
              <a:rPr lang="tr-TR" dirty="0" err="1">
                <a:highlight>
                  <a:srgbClr val="FFFF00"/>
                </a:highlight>
              </a:rPr>
              <a:t>Beowulf</a:t>
            </a:r>
            <a:r>
              <a:rPr lang="tr-TR" dirty="0">
                <a:highlight>
                  <a:srgbClr val="FFFF00"/>
                </a:highlight>
              </a:rPr>
              <a:t> in </a:t>
            </a:r>
            <a:r>
              <a:rPr lang="tr-TR" dirty="0" err="1">
                <a:highlight>
                  <a:srgbClr val="FFFF00"/>
                </a:highlight>
              </a:rPr>
              <a:t>regards</a:t>
            </a:r>
            <a:r>
              <a:rPr lang="tr-TR" dirty="0">
                <a:highlight>
                  <a:srgbClr val="FFFF00"/>
                </a:highlight>
              </a:rPr>
              <a:t> </a:t>
            </a:r>
            <a:r>
              <a:rPr lang="tr-TR" dirty="0" err="1">
                <a:highlight>
                  <a:srgbClr val="FFFF00"/>
                </a:highlight>
              </a:rPr>
              <a:t>to</a:t>
            </a:r>
            <a:r>
              <a:rPr lang="tr-TR" dirty="0">
                <a:highlight>
                  <a:srgbClr val="FFFF00"/>
                </a:highlight>
              </a:rPr>
              <a:t> </a:t>
            </a:r>
            <a:r>
              <a:rPr lang="tr-TR" dirty="0" err="1">
                <a:highlight>
                  <a:srgbClr val="FFFF00"/>
                </a:highlight>
              </a:rPr>
              <a:t>these</a:t>
            </a:r>
            <a:r>
              <a:rPr lang="tr-TR" dirty="0">
                <a:highlight>
                  <a:srgbClr val="FFFF00"/>
                </a:highlight>
              </a:rPr>
              <a:t> main </a:t>
            </a:r>
            <a:r>
              <a:rPr lang="tr-TR" dirty="0" err="1">
                <a:highlight>
                  <a:srgbClr val="FFFF00"/>
                </a:highlight>
              </a:rPr>
              <a:t>issues</a:t>
            </a:r>
            <a:r>
              <a:rPr lang="tr-TR" dirty="0">
                <a:highlight>
                  <a:srgbClr val="FFFF00"/>
                </a:highlight>
              </a:rPr>
              <a:t>.</a:t>
            </a:r>
          </a:p>
        </p:txBody>
      </p:sp>
    </p:spTree>
    <p:extLst>
      <p:ext uri="{BB962C8B-B14F-4D97-AF65-F5344CB8AC3E}">
        <p14:creationId xmlns:p14="http://schemas.microsoft.com/office/powerpoint/2010/main" val="1933005252"/>
      </p:ext>
    </p:extLst>
  </p:cSld>
  <p:clrMapOvr>
    <a:masterClrMapping/>
  </p:clrMapOv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2129</TotalTime>
  <Words>1048</Words>
  <Application>Microsoft Macintosh PowerPoint</Application>
  <PresentationFormat>Ekran Gösterisi (4:3)</PresentationFormat>
  <Paragraphs>144</Paragraphs>
  <Slides>27</Slides>
  <Notes>6</Notes>
  <HiddenSlides>0</HiddenSlides>
  <MMClips>0</MMClips>
  <ScaleCrop>false</ScaleCrop>
  <HeadingPairs>
    <vt:vector size="8" baseType="variant">
      <vt:variant>
        <vt:lpstr>Kullanılan Yazı Tipleri</vt:lpstr>
      </vt:variant>
      <vt:variant>
        <vt:i4>10</vt:i4>
      </vt:variant>
      <vt:variant>
        <vt:lpstr>Tema</vt:lpstr>
      </vt:variant>
      <vt:variant>
        <vt:i4>1</vt:i4>
      </vt:variant>
      <vt:variant>
        <vt:lpstr>Eklenmiş OLE Hizmet Programları</vt:lpstr>
      </vt:variant>
      <vt:variant>
        <vt:i4>1</vt:i4>
      </vt:variant>
      <vt:variant>
        <vt:lpstr>Slayt Başlıkları</vt:lpstr>
      </vt:variant>
      <vt:variant>
        <vt:i4>27</vt:i4>
      </vt:variant>
    </vt:vector>
  </HeadingPairs>
  <TitlesOfParts>
    <vt:vector size="39" baseType="lpstr">
      <vt:lpstr>Arial</vt:lpstr>
      <vt:lpstr>Calibri</vt:lpstr>
      <vt:lpstr>Calibri Light</vt:lpstr>
      <vt:lpstr>Centaur</vt:lpstr>
      <vt:lpstr>Papyrus</vt:lpstr>
      <vt:lpstr>Roboto</vt:lpstr>
      <vt:lpstr>Times</vt:lpstr>
      <vt:lpstr>Times New Roman</vt:lpstr>
      <vt:lpstr>Wingdings 2</vt:lpstr>
      <vt:lpstr>Yrsa</vt:lpstr>
      <vt:lpstr>Office Theme</vt:lpstr>
      <vt:lpstr>Clip</vt:lpstr>
      <vt:lpstr> Beowoulf and Heroic Ideals   Week -4</vt:lpstr>
      <vt:lpstr>PowerPoint Sunusu</vt:lpstr>
      <vt:lpstr>Intro to Beowulf</vt:lpstr>
      <vt:lpstr>Reflection/Production of Anglo-Saxon Culture</vt:lpstr>
      <vt:lpstr>Heroic Ideals for Perfection</vt:lpstr>
      <vt:lpstr>Anglo-Saxon Culture</vt:lpstr>
      <vt:lpstr>Anglo-Saxon Ideals  Codes of Conduct</vt:lpstr>
      <vt:lpstr>Three Norns:Spinners of the Web of Time  «Wyrd» is the concept that everything in the universe is connected in a beautiful web that stretches through time. It is the thread of fate and destiny.</vt:lpstr>
      <vt:lpstr>Epic Poem</vt:lpstr>
      <vt:lpstr>The Epic Hero</vt:lpstr>
      <vt:lpstr>Elements of Anglo-Saxon Poetry/Old English Poetry</vt:lpstr>
      <vt:lpstr>Title of the Poem</vt:lpstr>
      <vt:lpstr>PowerPoint Sunusu</vt:lpstr>
      <vt:lpstr>PowerPoint Sunusu</vt:lpstr>
      <vt:lpstr>Kennings </vt:lpstr>
      <vt:lpstr>PowerPoint Sunusu</vt:lpstr>
      <vt:lpstr>PowerPoint Sunusu</vt:lpstr>
      <vt:lpstr>PowerPoint Sunusu</vt:lpstr>
      <vt:lpstr>PowerPoint Sunusu</vt:lpstr>
      <vt:lpstr>Main Characters</vt:lpstr>
      <vt:lpstr>Beowulf</vt:lpstr>
      <vt:lpstr>Hrothgar</vt:lpstr>
      <vt:lpstr>Three monsters:</vt:lpstr>
      <vt:lpstr>Grendel</vt:lpstr>
      <vt:lpstr>Grendel’s Mother</vt:lpstr>
      <vt:lpstr>Fire Dragon</vt:lpstr>
      <vt:lpstr>Topics to Consider*</vt:lpstr>
    </vt:vector>
  </TitlesOfParts>
  <Company>ahs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  -  Beowulf</dc:title>
  <dc:creator>B215</dc:creator>
  <cp:lastModifiedBy>Pelin Gölcük Mirza</cp:lastModifiedBy>
  <cp:revision>43</cp:revision>
  <cp:lastPrinted>2003-08-20T16:20:52Z</cp:lastPrinted>
  <dcterms:created xsi:type="dcterms:W3CDTF">2001-10-12T17:45:41Z</dcterms:created>
  <dcterms:modified xsi:type="dcterms:W3CDTF">2024-10-02T08:12:22Z</dcterms:modified>
</cp:coreProperties>
</file>